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76" r:id="rId12"/>
    <p:sldId id="265" r:id="rId13"/>
    <p:sldId id="268" r:id="rId14"/>
    <p:sldId id="267" r:id="rId15"/>
    <p:sldId id="277" r:id="rId16"/>
    <p:sldId id="275" r:id="rId17"/>
    <p:sldId id="26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C11A35-C136-4311-8B30-ACF11CB7951C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55DDBD-EF14-46D4-A270-1A3806D61C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Overcome Test 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Jacquelyn Elbel</a:t>
            </a:r>
          </a:p>
          <a:p>
            <a:r>
              <a:rPr lang="en-US" dirty="0" smtClean="0"/>
              <a:t>Counselor</a:t>
            </a:r>
          </a:p>
          <a:p>
            <a:r>
              <a:rPr lang="en-US" dirty="0" smtClean="0"/>
              <a:t>Student Affairs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7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Anxiety Reduction During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backwards by an odd number</a:t>
            </a:r>
          </a:p>
          <a:p>
            <a:r>
              <a:rPr lang="en-US" smtClean="0"/>
              <a:t>Breathe!</a:t>
            </a:r>
            <a:endParaRPr lang="en-US" dirty="0" smtClean="0"/>
          </a:p>
          <a:p>
            <a:r>
              <a:rPr lang="en-US" dirty="0" smtClean="0"/>
              <a:t>8 count breathing</a:t>
            </a:r>
          </a:p>
          <a:p>
            <a:r>
              <a:rPr lang="en-US" b="1" dirty="0" smtClean="0"/>
              <a:t>Give yourself 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2464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Examples of negative thoughts?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3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negative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them</a:t>
            </a:r>
          </a:p>
          <a:p>
            <a:r>
              <a:rPr lang="en-US" dirty="0" smtClean="0"/>
              <a:t>Refute/dispute/argue them</a:t>
            </a:r>
          </a:p>
          <a:p>
            <a:r>
              <a:rPr lang="en-US" dirty="0" smtClean="0"/>
              <a:t>Substitute more positive thoughts</a:t>
            </a:r>
          </a:p>
          <a:p>
            <a:r>
              <a:rPr lang="en-US" dirty="0" smtClean="0"/>
              <a:t>Tell yourself to 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42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failed the basket weaving test!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am an idiot!</a:t>
            </a:r>
          </a:p>
          <a:p>
            <a:r>
              <a:rPr lang="en-US" dirty="0" smtClean="0"/>
              <a:t>I’ll never learn </a:t>
            </a:r>
            <a:r>
              <a:rPr lang="en-US" dirty="0" err="1" smtClean="0"/>
              <a:t>bw</a:t>
            </a:r>
            <a:endParaRPr lang="en-US" dirty="0" smtClean="0"/>
          </a:p>
          <a:p>
            <a:r>
              <a:rPr lang="en-US" dirty="0" smtClean="0"/>
              <a:t>Everyone else passed</a:t>
            </a:r>
          </a:p>
          <a:p>
            <a:r>
              <a:rPr lang="en-US" dirty="0" smtClean="0"/>
              <a:t>I guess I should drop out now</a:t>
            </a:r>
          </a:p>
          <a:p>
            <a:endParaRPr lang="en-US" dirty="0"/>
          </a:p>
          <a:p>
            <a:r>
              <a:rPr lang="en-US" dirty="0" smtClean="0"/>
              <a:t>The professor is judging 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 course I’m not</a:t>
            </a:r>
          </a:p>
          <a:p>
            <a:r>
              <a:rPr lang="en-US" dirty="0" smtClean="0"/>
              <a:t>I need more practice</a:t>
            </a:r>
          </a:p>
          <a:p>
            <a:r>
              <a:rPr lang="en-US" dirty="0" smtClean="0"/>
              <a:t>I really don’t know this</a:t>
            </a:r>
          </a:p>
          <a:p>
            <a:r>
              <a:rPr lang="en-US" dirty="0" smtClean="0"/>
              <a:t>I need to regroup and choose another strategy to learn</a:t>
            </a:r>
          </a:p>
          <a:p>
            <a:r>
              <a:rPr lang="en-US" dirty="0" smtClean="0"/>
              <a:t>The professor will only judge me if I don’t get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55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a notecard to record negative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them later</a:t>
            </a:r>
          </a:p>
          <a:p>
            <a:r>
              <a:rPr lang="en-US" dirty="0" smtClean="0"/>
              <a:t>Is there another way to see this?</a:t>
            </a:r>
          </a:p>
          <a:p>
            <a:pPr lvl="1"/>
            <a:r>
              <a:rPr lang="en-US" dirty="0" smtClean="0"/>
              <a:t>Less negative and usually more accurate 	</a:t>
            </a:r>
          </a:p>
          <a:p>
            <a:r>
              <a:rPr lang="en-US" dirty="0" smtClean="0"/>
              <a:t>Write the argument/refutation next to it</a:t>
            </a:r>
          </a:p>
          <a:p>
            <a:endParaRPr lang="en-US" dirty="0"/>
          </a:p>
          <a:p>
            <a:r>
              <a:rPr lang="en-US" dirty="0" smtClean="0"/>
              <a:t>If that is hard—what would you say to a friend who made the negative comment to him/herself?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17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assume professors are making the test extra hard or tricky	</a:t>
            </a:r>
          </a:p>
          <a:p>
            <a:pPr lvl="1"/>
            <a:r>
              <a:rPr lang="en-US" dirty="0" smtClean="0"/>
              <a:t>Tests are very hard to write</a:t>
            </a:r>
          </a:p>
          <a:p>
            <a:pPr lvl="1"/>
            <a:r>
              <a:rPr lang="en-US" dirty="0" smtClean="0"/>
              <a:t>They may have left it till the last minute</a:t>
            </a:r>
          </a:p>
          <a:p>
            <a:pPr lvl="1"/>
            <a:endParaRPr lang="en-US" dirty="0"/>
          </a:p>
          <a:p>
            <a:pPr marL="537210" lvl="1" indent="0">
              <a:buNone/>
            </a:pPr>
            <a:r>
              <a:rPr lang="en-US" dirty="0" smtClean="0"/>
              <a:t>If you think it is tricky you will feel nervous and second guess even easy questions</a:t>
            </a:r>
          </a:p>
          <a:p>
            <a:pPr marL="537210" lvl="1" indent="0">
              <a:buNone/>
            </a:pPr>
            <a:endParaRPr lang="en-US" dirty="0"/>
          </a:p>
          <a:p>
            <a:pPr marL="537210" lvl="1" indent="0">
              <a:buNone/>
            </a:pPr>
            <a:r>
              <a:rPr lang="en-US" dirty="0" smtClean="0"/>
              <a:t>If you think it was written at midnight you will be less nervous and be more likely to read the question as it </a:t>
            </a:r>
            <a:r>
              <a:rPr lang="en-US" smtClean="0"/>
              <a:t>was intended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09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are an estimate of knowledge</a:t>
            </a:r>
          </a:p>
          <a:p>
            <a:r>
              <a:rPr lang="en-US" dirty="0" smtClean="0"/>
              <a:t>You are not your test grade</a:t>
            </a:r>
          </a:p>
          <a:p>
            <a:r>
              <a:rPr lang="en-US" dirty="0" smtClean="0"/>
              <a:t>Tests are points</a:t>
            </a:r>
          </a:p>
          <a:p>
            <a:endParaRPr lang="en-US" dirty="0"/>
          </a:p>
          <a:p>
            <a:r>
              <a:rPr lang="en-US" dirty="0" smtClean="0"/>
              <a:t>Celebrate your victories by putting them on </a:t>
            </a:r>
            <a:r>
              <a:rPr lang="en-US" smtClean="0"/>
              <a:t>your fridge!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90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all else fails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for more help</a:t>
            </a:r>
          </a:p>
          <a:p>
            <a:pPr lvl="1"/>
            <a:r>
              <a:rPr lang="en-US" dirty="0" smtClean="0"/>
              <a:t>From professors</a:t>
            </a:r>
          </a:p>
          <a:p>
            <a:pPr lvl="1"/>
            <a:r>
              <a:rPr lang="en-US" dirty="0" smtClean="0"/>
              <a:t>From classmates</a:t>
            </a:r>
          </a:p>
          <a:p>
            <a:pPr lvl="1"/>
            <a:r>
              <a:rPr lang="en-US" dirty="0" smtClean="0"/>
              <a:t>From tutors</a:t>
            </a:r>
          </a:p>
          <a:p>
            <a:pPr lvl="1"/>
            <a:r>
              <a:rPr lang="en-US" dirty="0" smtClean="0"/>
              <a:t>From counselors</a:t>
            </a:r>
          </a:p>
          <a:p>
            <a:endParaRPr lang="en-US" dirty="0"/>
          </a:p>
          <a:p>
            <a:r>
              <a:rPr lang="en-US" dirty="0" smtClean="0"/>
              <a:t>Test anxiety should never keep anyone from success!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94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Optimistic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Attribute good performance to situations that are:</a:t>
            </a:r>
          </a:p>
          <a:p>
            <a:pPr lvl="1"/>
            <a:r>
              <a:rPr lang="en-US" dirty="0" smtClean="0"/>
              <a:t>Permanent</a:t>
            </a:r>
          </a:p>
          <a:p>
            <a:pPr lvl="1"/>
            <a:r>
              <a:rPr lang="en-US" dirty="0" smtClean="0"/>
              <a:t>Personally caused</a:t>
            </a:r>
          </a:p>
          <a:p>
            <a:pPr lvl="1"/>
            <a:r>
              <a:rPr lang="en-US" dirty="0" smtClean="0"/>
              <a:t>Pervasive</a:t>
            </a:r>
          </a:p>
          <a:p>
            <a:r>
              <a:rPr lang="en-US" dirty="0" smtClean="0"/>
              <a:t>Attribute poor performance to situations that are: </a:t>
            </a:r>
          </a:p>
          <a:p>
            <a:pPr lvl="1"/>
            <a:r>
              <a:rPr lang="en-US" dirty="0" smtClean="0"/>
              <a:t>Temporary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Localized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6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test anxiety?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Overwhelming tension which inhibits test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0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Test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symptoms</a:t>
            </a:r>
          </a:p>
          <a:p>
            <a:r>
              <a:rPr lang="en-US" dirty="0" smtClean="0"/>
              <a:t>Cognitive symptoms</a:t>
            </a:r>
          </a:p>
          <a:p>
            <a:pPr lvl="1"/>
            <a:r>
              <a:rPr lang="en-US" dirty="0" smtClean="0"/>
              <a:t>Going blank</a:t>
            </a:r>
          </a:p>
          <a:p>
            <a:pPr lvl="1"/>
            <a:r>
              <a:rPr lang="en-US" dirty="0" smtClean="0"/>
              <a:t>Missing easy questions</a:t>
            </a:r>
          </a:p>
          <a:p>
            <a:pPr lvl="1"/>
            <a:r>
              <a:rPr lang="en-US" dirty="0" smtClean="0"/>
              <a:t>Knowing info in hall but not in room</a:t>
            </a:r>
          </a:p>
          <a:p>
            <a:pPr lvl="1"/>
            <a:r>
              <a:rPr lang="en-US" dirty="0" smtClean="0"/>
              <a:t>Remembering info again once out of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2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causes test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Anxious lifestyle</a:t>
            </a:r>
          </a:p>
          <a:p>
            <a:r>
              <a:rPr lang="en-US" dirty="0" smtClean="0"/>
              <a:t>Poor test taking strategies</a:t>
            </a:r>
          </a:p>
          <a:p>
            <a:r>
              <a:rPr lang="en-US" dirty="0" smtClean="0"/>
              <a:t>Negative thoughts</a:t>
            </a:r>
          </a:p>
          <a:p>
            <a:r>
              <a:rPr lang="en-US" dirty="0" smtClean="0"/>
              <a:t>Bad tests!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2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get over test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Yes!</a:t>
            </a:r>
          </a:p>
          <a:p>
            <a:r>
              <a:rPr lang="en-US" dirty="0" smtClean="0"/>
              <a:t>Test anxiety is very treatable</a:t>
            </a:r>
          </a:p>
          <a:p>
            <a:r>
              <a:rPr lang="en-US" dirty="0" smtClean="0"/>
              <a:t>You will learn strategies that will help you whenever it occurs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2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Strategies to be covered: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a more relaxing and healthy lifestyle</a:t>
            </a:r>
          </a:p>
          <a:p>
            <a:r>
              <a:rPr lang="en-US" dirty="0" smtClean="0"/>
              <a:t>Adopt more effective test taking strategies</a:t>
            </a:r>
          </a:p>
          <a:p>
            <a:r>
              <a:rPr lang="en-US" dirty="0" smtClean="0"/>
              <a:t>Learn to recognize, refute and stop negative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7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Lifestyle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Exercise</a:t>
            </a:r>
          </a:p>
          <a:p>
            <a:r>
              <a:rPr lang="en-US" dirty="0" smtClean="0"/>
              <a:t>Adequate sleep</a:t>
            </a:r>
          </a:p>
          <a:p>
            <a:pPr lvl="1"/>
            <a:r>
              <a:rPr lang="en-US" dirty="0" smtClean="0"/>
              <a:t>For memory and for mood control</a:t>
            </a:r>
          </a:p>
          <a:p>
            <a:r>
              <a:rPr lang="en-US" dirty="0" smtClean="0"/>
              <a:t>Adequate nutrition</a:t>
            </a:r>
          </a:p>
          <a:p>
            <a:r>
              <a:rPr lang="en-US" dirty="0" smtClean="0"/>
              <a:t>Avoid alcohol and drugs</a:t>
            </a:r>
          </a:p>
          <a:p>
            <a:r>
              <a:rPr lang="en-US" dirty="0" smtClean="0"/>
              <a:t>Practice relaxations techniques	</a:t>
            </a:r>
          </a:p>
          <a:p>
            <a:pPr lvl="1"/>
            <a:r>
              <a:rPr lang="en-US" dirty="0" smtClean="0"/>
              <a:t>Yoga and meditation</a:t>
            </a:r>
          </a:p>
          <a:p>
            <a:pPr lvl="1"/>
            <a:r>
              <a:rPr lang="en-US" dirty="0" smtClean="0"/>
              <a:t>Deep breathing </a:t>
            </a:r>
          </a:p>
          <a:p>
            <a:pPr lvl="1"/>
            <a:r>
              <a:rPr lang="en-US" dirty="0" smtClean="0"/>
              <a:t>8 count breathing</a:t>
            </a:r>
          </a:p>
          <a:p>
            <a:pPr lvl="1"/>
            <a:r>
              <a:rPr lang="en-US" dirty="0" smtClean="0"/>
              <a:t>visualization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8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testing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Relax prior to the exam</a:t>
            </a:r>
          </a:p>
          <a:p>
            <a:r>
              <a:rPr lang="en-US" dirty="0" smtClean="0"/>
              <a:t>Do not study or discuss material immediately beforehand</a:t>
            </a:r>
          </a:p>
          <a:p>
            <a:r>
              <a:rPr lang="en-US" dirty="0" smtClean="0"/>
              <a:t>Keep blood sugar up during test with snack</a:t>
            </a:r>
          </a:p>
          <a:p>
            <a:r>
              <a:rPr lang="en-US" dirty="0" smtClean="0"/>
              <a:t>Answer the questions you know first</a:t>
            </a:r>
          </a:p>
          <a:p>
            <a:r>
              <a:rPr lang="en-US" dirty="0" smtClean="0"/>
              <a:t>Give “gut response” on others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Do not change answers </a:t>
            </a:r>
            <a:r>
              <a:rPr lang="en-US" dirty="0" smtClean="0"/>
              <a:t>unless you get more information during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28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 10 minutes before test writing about feelings.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at U Chicago—Anxious students who did so before an exam raised grade significantly</a:t>
            </a:r>
          </a:p>
          <a:p>
            <a:r>
              <a:rPr lang="en-US" dirty="0" smtClean="0"/>
              <a:t>Worrying competes for resources in the brain’s “working memory”</a:t>
            </a:r>
          </a:p>
          <a:p>
            <a:r>
              <a:rPr lang="en-US" smtClean="0"/>
              <a:t>Writing may </a:t>
            </a:r>
            <a:r>
              <a:rPr lang="en-US" dirty="0" smtClean="0"/>
              <a:t>shift working memory from focus on worrying to recall of learned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48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451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Overcome Test Anxiety</vt:lpstr>
      <vt:lpstr>What is test anxiety?</vt:lpstr>
      <vt:lpstr>Recognizing Test Anxiety</vt:lpstr>
      <vt:lpstr>What causes test anxiety?</vt:lpstr>
      <vt:lpstr>Can I get over test anxiety?</vt:lpstr>
      <vt:lpstr>Basic Strategies to be covered:</vt:lpstr>
      <vt:lpstr>Lifestyle Changes</vt:lpstr>
      <vt:lpstr>Better testing strategies</vt:lpstr>
      <vt:lpstr>Spend 10 minutes before test writing about feelings.</vt:lpstr>
      <vt:lpstr>Anxiety Reduction During Test</vt:lpstr>
      <vt:lpstr>Examples of negative thoughts?</vt:lpstr>
      <vt:lpstr>Changing negative thoughts</vt:lpstr>
      <vt:lpstr>I failed the basket weaving test!</vt:lpstr>
      <vt:lpstr>Keep a notecard to record negative thoughts</vt:lpstr>
      <vt:lpstr>Example</vt:lpstr>
      <vt:lpstr>Remember:</vt:lpstr>
      <vt:lpstr>If all else fails</vt:lpstr>
      <vt:lpstr>Becoming Optimistic</vt:lpstr>
    </vt:vector>
  </TitlesOfParts>
  <Company>Parker College of Chiropractic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Overcome Test Anxiety</dc:title>
  <dc:creator>Jacquelyn Elbel</dc:creator>
  <cp:lastModifiedBy>Jacquelyn Elbel</cp:lastModifiedBy>
  <cp:revision>12</cp:revision>
  <dcterms:created xsi:type="dcterms:W3CDTF">2014-06-24T18:38:36Z</dcterms:created>
  <dcterms:modified xsi:type="dcterms:W3CDTF">2015-06-26T17:18:50Z</dcterms:modified>
</cp:coreProperties>
</file>