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89" r:id="rId2"/>
    <p:sldId id="322" r:id="rId3"/>
    <p:sldId id="297" r:id="rId4"/>
    <p:sldId id="338" r:id="rId5"/>
    <p:sldId id="337" r:id="rId6"/>
    <p:sldId id="300" r:id="rId7"/>
    <p:sldId id="291" r:id="rId8"/>
    <p:sldId id="301" r:id="rId9"/>
    <p:sldId id="294" r:id="rId10"/>
    <p:sldId id="295" r:id="rId11"/>
    <p:sldId id="304" r:id="rId12"/>
    <p:sldId id="303" r:id="rId13"/>
    <p:sldId id="311" r:id="rId14"/>
    <p:sldId id="296" r:id="rId15"/>
    <p:sldId id="313" r:id="rId16"/>
    <p:sldId id="298" r:id="rId17"/>
    <p:sldId id="299" r:id="rId18"/>
    <p:sldId id="305" r:id="rId19"/>
    <p:sldId id="323" r:id="rId20"/>
    <p:sldId id="306" r:id="rId21"/>
    <p:sldId id="316" r:id="rId22"/>
    <p:sldId id="312" r:id="rId23"/>
    <p:sldId id="348" r:id="rId24"/>
    <p:sldId id="328" r:id="rId25"/>
    <p:sldId id="339" r:id="rId26"/>
    <p:sldId id="345" r:id="rId27"/>
    <p:sldId id="340" r:id="rId28"/>
    <p:sldId id="346" r:id="rId29"/>
    <p:sldId id="347" r:id="rId30"/>
    <p:sldId id="341" r:id="rId31"/>
    <p:sldId id="342" r:id="rId32"/>
    <p:sldId id="343" r:id="rId33"/>
    <p:sldId id="344" r:id="rId34"/>
    <p:sldId id="329" r:id="rId35"/>
    <p:sldId id="308" r:id="rId36"/>
    <p:sldId id="309" r:id="rId37"/>
    <p:sldId id="315" r:id="rId38"/>
    <p:sldId id="281" r:id="rId39"/>
    <p:sldId id="279" r:id="rId40"/>
    <p:sldId id="326" r:id="rId41"/>
    <p:sldId id="318" r:id="rId42"/>
    <p:sldId id="335" r:id="rId43"/>
    <p:sldId id="336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63" autoAdjust="0"/>
    <p:restoredTop sz="94660"/>
  </p:normalViewPr>
  <p:slideViewPr>
    <p:cSldViewPr>
      <p:cViewPr varScale="1">
        <p:scale>
          <a:sx n="85" d="100"/>
          <a:sy n="85" d="100"/>
        </p:scale>
        <p:origin x="-86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004706-1E35-49F8-A225-8D465C94BCD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94A605-06DF-410E-8D0F-55B71A7F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88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6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4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6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3BF3-5756-477F-B327-329DE7D7D6A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D080-65E1-4037-A7FC-1C422489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382000" cy="60198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Enjoy Life:  Keys to Increasing Happiness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w/Dr. </a:t>
            </a:r>
            <a:r>
              <a:rPr lang="en-US" dirty="0" smtClean="0">
                <a:solidFill>
                  <a:schemeClr val="bg1"/>
                </a:solidFill>
              </a:rPr>
              <a:t>Elbel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forecast how an event will affect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other’s experience</a:t>
            </a:r>
          </a:p>
          <a:p>
            <a:pPr lvl="1"/>
            <a:r>
              <a:rPr lang="en-US" dirty="0" smtClean="0"/>
              <a:t>How have previous lottery winners felt?</a:t>
            </a:r>
          </a:p>
          <a:p>
            <a:r>
              <a:rPr lang="en-US" dirty="0" smtClean="0"/>
              <a:t>We don’t tend to do that because we think we are unique</a:t>
            </a:r>
          </a:p>
          <a:p>
            <a:endParaRPr lang="en-US" dirty="0"/>
          </a:p>
          <a:p>
            <a:pPr lvl="1"/>
            <a:r>
              <a:rPr lang="en-US" dirty="0" smtClean="0"/>
              <a:t>Daniel Gilbert, 2007, </a:t>
            </a:r>
            <a:r>
              <a:rPr lang="en-US" u="sng" dirty="0" smtClean="0"/>
              <a:t>Stumbling on Happiness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836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David Geffen</a:t>
            </a:r>
            <a:br>
              <a:rPr lang="en-US" sz="5300" dirty="0" smtClean="0"/>
            </a:br>
            <a:r>
              <a:rPr lang="en-US" dirty="0" smtClean="0"/>
              <a:t>interviewed by Barbara Walters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BW:  “Now that you are a billionaire are you happy?”</a:t>
            </a:r>
          </a:p>
          <a:p>
            <a:endParaRPr lang="en-US" dirty="0"/>
          </a:p>
          <a:p>
            <a:r>
              <a:rPr lang="en-US" dirty="0" smtClean="0"/>
              <a:t>DG:  “Anyone who believes money makes you happy doesn’t have money”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1" y="5562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Happiness increases with income up to about 50K—after that there is no dramatic effect. (Richard Layard, </a:t>
            </a:r>
            <a:r>
              <a:rPr lang="en-US" u="sng" dirty="0" smtClean="0">
                <a:solidFill>
                  <a:prstClr val="black"/>
                </a:solidFill>
              </a:rPr>
              <a:t>Happiness:  Lessons from a New Science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382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3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Happiness without meaning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Characterizes a relatively shallow, self-absorbed or even selfish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990600"/>
            <a:ext cx="44196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Happy life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24200" y="1066800"/>
            <a:ext cx="4664413" cy="251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Meaningful life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357102">
            <a:off x="4134791" y="4346268"/>
            <a:ext cx="2262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Happy life=taking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Meaningful life=giving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Victor </a:t>
            </a:r>
            <a:r>
              <a:rPr lang="en-US" dirty="0" err="1" smtClean="0"/>
              <a:t>Frankl’s</a:t>
            </a:r>
            <a:r>
              <a:rPr lang="en-US" dirty="0" smtClean="0"/>
              <a:t> observations in Nazi concentration camps led him to conclude: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difference between those who had lived and those who died came down to one thing--</a:t>
            </a:r>
            <a:r>
              <a:rPr lang="en-US" b="1" dirty="0" smtClean="0"/>
              <a:t>Meaning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1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who had 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more resilient to suffering</a:t>
            </a:r>
          </a:p>
          <a:p>
            <a:r>
              <a:rPr lang="en-US" dirty="0" smtClean="0"/>
              <a:t>“Everything can be taken from a man but one thing.  The last of the human freedoms—to choose one’s attitude in any given set of circumstances, to choose one’s own way” Victor Frankl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Path to happiness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according to Caroline </a:t>
            </a:r>
            <a:r>
              <a:rPr lang="en-US" sz="3600" dirty="0" err="1" smtClean="0"/>
              <a:t>Myss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Discovering our true paths—our meaning</a:t>
            </a:r>
          </a:p>
          <a:p>
            <a:r>
              <a:rPr lang="en-US" dirty="0" smtClean="0"/>
              <a:t>Appreciating the lives we have (not the ones we want)—gratitude</a:t>
            </a:r>
          </a:p>
          <a:p>
            <a:r>
              <a:rPr lang="en-US" dirty="0" smtClean="0"/>
              <a:t>Recognizing who we really are—authenticity &amp; self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people are capable of much more happiness than they have.</a:t>
            </a:r>
          </a:p>
          <a:p>
            <a:endParaRPr lang="en-US" dirty="0"/>
          </a:p>
          <a:p>
            <a:r>
              <a:rPr lang="en-US" dirty="0" smtClean="0"/>
              <a:t>See your potential.</a:t>
            </a:r>
          </a:p>
          <a:p>
            <a:endParaRPr lang="en-US" dirty="0"/>
          </a:p>
          <a:p>
            <a:r>
              <a:rPr lang="en-US" dirty="0"/>
              <a:t>Create opportunities </a:t>
            </a:r>
            <a:r>
              <a:rPr lang="en-US" dirty="0" smtClean="0"/>
              <a:t>to </a:t>
            </a:r>
            <a:r>
              <a:rPr lang="en-US" dirty="0"/>
              <a:t>invest in </a:t>
            </a:r>
            <a:r>
              <a:rPr lang="en-US" dirty="0" smtClean="0"/>
              <a:t>your </a:t>
            </a:r>
            <a:r>
              <a:rPr lang="en-US" dirty="0"/>
              <a:t>own highest and best 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think would make you happy today?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 meaningful life you use your highest strengths and talents to belong to and serve something that is larger than the self.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Martin Seligman</a:t>
            </a:r>
          </a:p>
          <a:p>
            <a:r>
              <a:rPr lang="en-US" dirty="0" smtClean="0"/>
              <a:t>You may also have more worry, anxiety and stress because you are invested in something bigger than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parenting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children is associated with a more meaningful life</a:t>
            </a:r>
          </a:p>
          <a:p>
            <a:r>
              <a:rPr lang="en-US" dirty="0" smtClean="0"/>
              <a:t>Higher stress, anxiety and self sacrifice</a:t>
            </a:r>
          </a:p>
          <a:p>
            <a:r>
              <a:rPr lang="en-US" dirty="0" smtClean="0"/>
              <a:t>On a day to day basis parents are less happy interacting with their children than they are exercising, eating and watching television</a:t>
            </a:r>
          </a:p>
          <a:p>
            <a:r>
              <a:rPr lang="en-US" dirty="0" smtClean="0"/>
              <a:t>Daniel Gilbert, </a:t>
            </a:r>
            <a:r>
              <a:rPr lang="en-US" smtClean="0"/>
              <a:t>Harvard psychologist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8229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people don’t have a magic button to get them out of traffic or that mutes an impolite boss—they draw different messages or meanings from the situation.	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Niven</a:t>
            </a:r>
            <a:r>
              <a:rPr lang="en-US" dirty="0" smtClean="0"/>
              <a:t> </a:t>
            </a:r>
            <a:r>
              <a:rPr lang="en-US" u="sng" dirty="0" smtClean="0"/>
              <a:t>100 Simple Secrets of Happy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improve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random acts of kindness per week (</a:t>
            </a:r>
            <a:r>
              <a:rPr lang="en-US" sz="1800" dirty="0" smtClean="0"/>
              <a:t>journal it</a:t>
            </a:r>
            <a:r>
              <a:rPr lang="en-US" sz="3600" dirty="0" smtClean="0"/>
              <a:t>)</a:t>
            </a:r>
            <a:endParaRPr lang="en-US" dirty="0" smtClean="0"/>
          </a:p>
          <a:p>
            <a:r>
              <a:rPr lang="en-US" dirty="0" smtClean="0"/>
              <a:t>Gratitude journal</a:t>
            </a:r>
          </a:p>
          <a:p>
            <a:r>
              <a:rPr lang="en-US" dirty="0" smtClean="0"/>
              <a:t>Gratitude letter</a:t>
            </a:r>
          </a:p>
          <a:p>
            <a:r>
              <a:rPr lang="en-US" dirty="0" smtClean="0"/>
              <a:t>Connect with others</a:t>
            </a:r>
          </a:p>
          <a:p>
            <a:r>
              <a:rPr lang="en-US" dirty="0" smtClean="0"/>
              <a:t>Discover your strengths and put energy into increasing strengths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217"/>
            <a:ext cx="8915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9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validated intervention for depression</a:t>
            </a:r>
          </a:p>
          <a:p>
            <a:r>
              <a:rPr lang="en-US" dirty="0" smtClean="0"/>
              <a:t>A validated intervention to increase 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91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3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28600"/>
            <a:ext cx="899352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3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"/>
            <a:ext cx="85344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Gallup poll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60% of Americans feel happy without a lot of stress or worry.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Gratitude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and maintain better relationships!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better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enthusiasm after partner’s positive event most important</a:t>
            </a:r>
          </a:p>
          <a:p>
            <a:pPr lvl="1"/>
            <a:r>
              <a:rPr lang="en-US" dirty="0" smtClean="0"/>
              <a:t>It’s more important than support through negative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839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9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068117" cy="685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8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VIA survey of character strengths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Martin Seligman’s web site: </a:t>
            </a:r>
          </a:p>
          <a:p>
            <a:r>
              <a:rPr lang="en-US" dirty="0" smtClean="0"/>
              <a:t>Authentichappiness.com</a:t>
            </a:r>
          </a:p>
          <a:p>
            <a:r>
              <a:rPr lang="en-US" dirty="0" smtClean="0"/>
              <a:t>You must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on your </a:t>
            </a:r>
            <a:r>
              <a:rPr lang="en-US" dirty="0" err="1" smtClean="0"/>
              <a:t>strenghts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305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8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Optimism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Authentichappiness.org</a:t>
            </a:r>
          </a:p>
          <a:p>
            <a:endParaRPr lang="en-US" dirty="0"/>
          </a:p>
          <a:p>
            <a:r>
              <a:rPr lang="en-US" dirty="0" smtClean="0"/>
              <a:t>Martin Seligman's website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improves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Meditation</a:t>
            </a:r>
          </a:p>
          <a:p>
            <a:r>
              <a:rPr lang="en-US" dirty="0" smtClean="0"/>
              <a:t>Savoring—living in the moment</a:t>
            </a:r>
          </a:p>
          <a:p>
            <a:r>
              <a:rPr lang="en-US" dirty="0" smtClean="0"/>
              <a:t>Sleep</a:t>
            </a:r>
            <a:endParaRPr lang="en-US" dirty="0"/>
          </a:p>
          <a:p>
            <a:r>
              <a:rPr lang="en-US" dirty="0" smtClean="0"/>
              <a:t>Omega-3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Enjoy Life:  Healing with Happiness; </a:t>
            </a:r>
            <a:r>
              <a:rPr lang="en-US" i="1" u="sng" dirty="0" smtClean="0"/>
              <a:t>How to harness positive moods to raise your energy, effectiveness and joy</a:t>
            </a:r>
            <a:r>
              <a:rPr lang="en-US" dirty="0" smtClean="0"/>
              <a:t>, by Lynn D. Johnson, 2008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 doesn’t come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emotions (fear, anger, despair) are for SURVIVAL</a:t>
            </a:r>
          </a:p>
          <a:p>
            <a:endParaRPr lang="en-US" dirty="0"/>
          </a:p>
          <a:p>
            <a:r>
              <a:rPr lang="en-US" dirty="0"/>
              <a:t>Positive emotions (curiosity, delight, interest, joy, etc) are for GROWTH</a:t>
            </a:r>
          </a:p>
        </p:txBody>
      </p:sp>
    </p:spTree>
    <p:extLst>
      <p:ext uri="{BB962C8B-B14F-4D97-AF65-F5344CB8AC3E}">
        <p14:creationId xmlns:p14="http://schemas.microsoft.com/office/powerpoint/2010/main" val="39556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458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Savor life!</a:t>
            </a:r>
          </a:p>
          <a:p>
            <a:r>
              <a:rPr lang="en-US" sz="3600" dirty="0" smtClean="0"/>
              <a:t>Focus </a:t>
            </a:r>
            <a:r>
              <a:rPr lang="en-US" sz="3600" dirty="0"/>
              <a:t>intently on ordinary experiences.</a:t>
            </a:r>
          </a:p>
          <a:p>
            <a:r>
              <a:rPr lang="en-US" sz="3600" dirty="0"/>
              <a:t>Chew food slowly and thoughtfully.</a:t>
            </a:r>
          </a:p>
          <a:p>
            <a:r>
              <a:rPr lang="en-US" sz="3600" dirty="0"/>
              <a:t>Drink slowing and attentively.</a:t>
            </a:r>
          </a:p>
          <a:p>
            <a:endParaRPr lang="en-US" sz="3600" dirty="0"/>
          </a:p>
          <a:p>
            <a:r>
              <a:rPr lang="en-US" sz="3600" dirty="0"/>
              <a:t>Listen to a friend with intensity. Keep your mind quiet as you listen.</a:t>
            </a:r>
          </a:p>
          <a:p>
            <a:endParaRPr lang="en-US" sz="3600" dirty="0"/>
          </a:p>
          <a:p>
            <a:r>
              <a:rPr lang="en-US" sz="3600" dirty="0"/>
              <a:t>Notice the daily experience of walking.</a:t>
            </a:r>
          </a:p>
        </p:txBody>
      </p:sp>
    </p:spTree>
    <p:extLst>
      <p:ext uri="{BB962C8B-B14F-4D97-AF65-F5344CB8AC3E}">
        <p14:creationId xmlns:p14="http://schemas.microsoft.com/office/powerpoint/2010/main" val="1593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0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Happiness is a positive </a:t>
            </a:r>
            <a:r>
              <a:rPr lang="en-US" smtClean="0"/>
              <a:t>sum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“Thousands of candles can be lighted from a single candle, and the life of the candle will not be shortened.  Happiness never decreases by being shared.”</a:t>
            </a:r>
            <a:br>
              <a:rPr lang="en-US" dirty="0"/>
            </a:br>
            <a:r>
              <a:rPr lang="en-US" dirty="0"/>
              <a:t>								Buddha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Recommended Books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Enjoy Life:  Healing with Happiness; How to harness positive moods to raise your energy, effectiveness and joy, by Lynn D. Johnson, </a:t>
            </a:r>
            <a:r>
              <a:rPr lang="en-US" dirty="0" smtClean="0"/>
              <a:t>2008</a:t>
            </a:r>
          </a:p>
          <a:p>
            <a:r>
              <a:rPr lang="en-US" dirty="0"/>
              <a:t>Authentic Happiness: Using the New Positive Psychology to Realize Your Potential for Lasting Fulfillment </a:t>
            </a:r>
            <a:r>
              <a:rPr lang="en-US" dirty="0" smtClean="0"/>
              <a:t>, Martin Seligman,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0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happiness?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Happiness or hedonism?</a:t>
            </a:r>
          </a:p>
        </p:txBody>
      </p:sp>
    </p:spTree>
    <p:extLst>
      <p:ext uri="{BB962C8B-B14F-4D97-AF65-F5344CB8AC3E}">
        <p14:creationId xmlns:p14="http://schemas.microsoft.com/office/powerpoint/2010/main" val="15224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more interested in the pursuit of individual happiness than in the search for meaning.</a:t>
            </a:r>
          </a:p>
          <a:p>
            <a:r>
              <a:rPr lang="en-US" dirty="0" smtClean="0"/>
              <a:t>Frankl would say that happiness cannot be pursued, it must ensue.</a:t>
            </a:r>
          </a:p>
          <a:p>
            <a:r>
              <a:rPr lang="en-US" dirty="0" smtClean="0"/>
              <a:t>He adds—the pursuit of happiness thwarts happiness.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is happiness</a:t>
            </a:r>
            <a:r>
              <a:rPr lang="en-US" sz="4800" dirty="0" smtClean="0"/>
              <a:t>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What determines happiness</a:t>
            </a:r>
            <a:r>
              <a:rPr lang="en-US" sz="4800" dirty="0" smtClean="0"/>
              <a:t>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What can we do to be happier?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Believe it or not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is not money or circumstances!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73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Humans are poor affective forecasters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very poor at predicting what will make us happy</a:t>
            </a:r>
          </a:p>
          <a:p>
            <a:r>
              <a:rPr lang="en-US" dirty="0" smtClean="0"/>
              <a:t>Events have a small impact on happiness that doesn’t last long</a:t>
            </a:r>
          </a:p>
          <a:p>
            <a:r>
              <a:rPr lang="en-US" dirty="0" smtClean="0"/>
              <a:t>People who suffer tragedy/trauma recover more quickly than they expect (resilience) </a:t>
            </a:r>
          </a:p>
          <a:p>
            <a:r>
              <a:rPr lang="en-US" dirty="0" smtClean="0"/>
              <a:t>Good things don’t make us feel good as much as we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819</Words>
  <Application>Microsoft Office PowerPoint</Application>
  <PresentationFormat>On-screen Show (4:3)</PresentationFormat>
  <Paragraphs>108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What do you think would make you happy today?</vt:lpstr>
      <vt:lpstr>According to Gallup poll </vt:lpstr>
      <vt:lpstr>Happiness doesn’t come easy</vt:lpstr>
      <vt:lpstr>What is happiness?</vt:lpstr>
      <vt:lpstr>Our current culture</vt:lpstr>
      <vt:lpstr>What is happiness?  What determines happiness?  What can we do to be happier? </vt:lpstr>
      <vt:lpstr>Believe it or not</vt:lpstr>
      <vt:lpstr>Humans are poor affective forecasters</vt:lpstr>
      <vt:lpstr>How to forecast how an event will affect us?</vt:lpstr>
      <vt:lpstr>David Geffen interviewed by Barbara Walters </vt:lpstr>
      <vt:lpstr>PowerPoint Presentation</vt:lpstr>
      <vt:lpstr>PowerPoint Presentation</vt:lpstr>
      <vt:lpstr>Happiness without meaning</vt:lpstr>
      <vt:lpstr>PowerPoint Presentation</vt:lpstr>
      <vt:lpstr>Victor Frankl’s observations in Nazi concentration camps led him to conclude:</vt:lpstr>
      <vt:lpstr>Those who had meaning </vt:lpstr>
      <vt:lpstr>Path to happiness according to Caroline Myss</vt:lpstr>
      <vt:lpstr>PowerPoint Presentation</vt:lpstr>
      <vt:lpstr>In a meaningful life you use your highest strengths and talents to belong to and serve something that is larger than the self. </vt:lpstr>
      <vt:lpstr>Example:  parenting</vt:lpstr>
      <vt:lpstr>PowerPoint Presentation</vt:lpstr>
      <vt:lpstr>Reframing</vt:lpstr>
      <vt:lpstr>To improve happiness</vt:lpstr>
      <vt:lpstr>PowerPoint Presentation</vt:lpstr>
      <vt:lpstr>Gratitude</vt:lpstr>
      <vt:lpstr>PowerPoint Presentation</vt:lpstr>
      <vt:lpstr>PowerPoint Presentation</vt:lpstr>
      <vt:lpstr>PowerPoint Presentation</vt:lpstr>
      <vt:lpstr>Gratitude Letter</vt:lpstr>
      <vt:lpstr>Build and maintain better relationships!</vt:lpstr>
      <vt:lpstr>For better relationships</vt:lpstr>
      <vt:lpstr>PowerPoint Presentation</vt:lpstr>
      <vt:lpstr>PowerPoint Presentation</vt:lpstr>
      <vt:lpstr>VIA survey of character strengths </vt:lpstr>
      <vt:lpstr>Build on your strenghts!</vt:lpstr>
      <vt:lpstr>PowerPoint Presentation</vt:lpstr>
      <vt:lpstr>Optimism Survey</vt:lpstr>
      <vt:lpstr>Health improves happiness</vt:lpstr>
      <vt:lpstr>PowerPoint Presentation</vt:lpstr>
      <vt:lpstr>PowerPoint Presentation</vt:lpstr>
      <vt:lpstr>Happiness is a positive sum game</vt:lpstr>
      <vt:lpstr>Recommended Books</vt:lpstr>
    </vt:vector>
  </TitlesOfParts>
  <Company>Parker College of Chiropractic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Jacquelyn Elbel</dc:creator>
  <cp:lastModifiedBy>Jacquelyn Elbel</cp:lastModifiedBy>
  <cp:revision>27</cp:revision>
  <cp:lastPrinted>2013-01-30T16:08:00Z</cp:lastPrinted>
  <dcterms:created xsi:type="dcterms:W3CDTF">2013-01-25T19:54:02Z</dcterms:created>
  <dcterms:modified xsi:type="dcterms:W3CDTF">2013-09-30T21:13:53Z</dcterms:modified>
</cp:coreProperties>
</file>