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323" r:id="rId4"/>
    <p:sldId id="258" r:id="rId5"/>
    <p:sldId id="312" r:id="rId6"/>
    <p:sldId id="260" r:id="rId7"/>
    <p:sldId id="259" r:id="rId8"/>
    <p:sldId id="261" r:id="rId9"/>
    <p:sldId id="306" r:id="rId10"/>
    <p:sldId id="310" r:id="rId11"/>
    <p:sldId id="309" r:id="rId12"/>
    <p:sldId id="262" r:id="rId13"/>
    <p:sldId id="305" r:id="rId14"/>
    <p:sldId id="263" r:id="rId15"/>
    <p:sldId id="307" r:id="rId16"/>
    <p:sldId id="308" r:id="rId17"/>
    <p:sldId id="264" r:id="rId18"/>
    <p:sldId id="265" r:id="rId19"/>
    <p:sldId id="266" r:id="rId20"/>
    <p:sldId id="311" r:id="rId21"/>
    <p:sldId id="267" r:id="rId22"/>
    <p:sldId id="268" r:id="rId23"/>
    <p:sldId id="269" r:id="rId24"/>
    <p:sldId id="270" r:id="rId25"/>
    <p:sldId id="271" r:id="rId26"/>
    <p:sldId id="272" r:id="rId27"/>
    <p:sldId id="273" r:id="rId28"/>
    <p:sldId id="301" r:id="rId29"/>
    <p:sldId id="274" r:id="rId30"/>
    <p:sldId id="275" r:id="rId31"/>
    <p:sldId id="315" r:id="rId32"/>
    <p:sldId id="314" r:id="rId33"/>
    <p:sldId id="316" r:id="rId34"/>
    <p:sldId id="324" r:id="rId35"/>
    <p:sldId id="325" r:id="rId36"/>
    <p:sldId id="277" r:id="rId37"/>
    <p:sldId id="327" r:id="rId38"/>
    <p:sldId id="330" r:id="rId39"/>
    <p:sldId id="333" r:id="rId40"/>
    <p:sldId id="331" r:id="rId41"/>
    <p:sldId id="332" r:id="rId42"/>
    <p:sldId id="278" r:id="rId43"/>
    <p:sldId id="279" r:id="rId44"/>
    <p:sldId id="334" r:id="rId45"/>
    <p:sldId id="335" r:id="rId46"/>
    <p:sldId id="326" r:id="rId47"/>
    <p:sldId id="280" r:id="rId48"/>
    <p:sldId id="336" r:id="rId49"/>
    <p:sldId id="338" r:id="rId50"/>
    <p:sldId id="337" r:id="rId51"/>
    <p:sldId id="281" r:id="rId52"/>
    <p:sldId id="302" r:id="rId53"/>
    <p:sldId id="304" r:id="rId54"/>
    <p:sldId id="303" r:id="rId55"/>
    <p:sldId id="313" r:id="rId56"/>
    <p:sldId id="322" r:id="rId57"/>
    <p:sldId id="317" r:id="rId58"/>
    <p:sldId id="319" r:id="rId59"/>
    <p:sldId id="320" r:id="rId60"/>
    <p:sldId id="32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2"/>
  </p:normalViewPr>
  <p:slideViewPr>
    <p:cSldViewPr snapToGrid="0" snapToObjects="1">
      <p:cViewPr varScale="1">
        <p:scale>
          <a:sx n="103" d="100"/>
          <a:sy n="103" d="100"/>
        </p:scale>
        <p:origin x="8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79F87-4626-47C0-9943-6A30A6D000A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A52C131-0517-427D-A60C-DCC7F13DFAEB}">
      <dgm:prSet/>
      <dgm:spPr/>
      <dgm:t>
        <a:bodyPr/>
        <a:lstStyle/>
        <a:p>
          <a:pPr>
            <a:defRPr cap="all"/>
          </a:pPr>
          <a:r>
            <a:rPr lang="en-US"/>
            <a:t>What is research?</a:t>
          </a:r>
        </a:p>
      </dgm:t>
    </dgm:pt>
    <dgm:pt modelId="{CBB3455F-2A33-4552-ACD4-6E647D6519F4}" type="parTrans" cxnId="{F3BCFEF9-85E7-48AC-BBE0-16861EBD18B8}">
      <dgm:prSet/>
      <dgm:spPr/>
      <dgm:t>
        <a:bodyPr/>
        <a:lstStyle/>
        <a:p>
          <a:endParaRPr lang="en-US"/>
        </a:p>
      </dgm:t>
    </dgm:pt>
    <dgm:pt modelId="{EB073F9C-0847-4464-A712-B50D4A408F38}" type="sibTrans" cxnId="{F3BCFEF9-85E7-48AC-BBE0-16861EBD18B8}">
      <dgm:prSet/>
      <dgm:spPr/>
      <dgm:t>
        <a:bodyPr/>
        <a:lstStyle/>
        <a:p>
          <a:endParaRPr lang="en-US"/>
        </a:p>
      </dgm:t>
    </dgm:pt>
    <dgm:pt modelId="{4B32BE6E-3DA0-4AB0-806C-1C9325638252}">
      <dgm:prSet/>
      <dgm:spPr/>
      <dgm:t>
        <a:bodyPr/>
        <a:lstStyle/>
        <a:p>
          <a:pPr>
            <a:defRPr cap="all"/>
          </a:pPr>
          <a:r>
            <a:rPr lang="en-US"/>
            <a:t>Causality</a:t>
          </a:r>
        </a:p>
      </dgm:t>
    </dgm:pt>
    <dgm:pt modelId="{512FFB56-F463-4152-A465-C0615E964FF2}" type="parTrans" cxnId="{42A8AA3A-ABAD-4095-A4E6-528CE704E798}">
      <dgm:prSet/>
      <dgm:spPr/>
      <dgm:t>
        <a:bodyPr/>
        <a:lstStyle/>
        <a:p>
          <a:endParaRPr lang="en-US"/>
        </a:p>
      </dgm:t>
    </dgm:pt>
    <dgm:pt modelId="{7634613F-F8EC-4879-A24F-32CD72F30A16}" type="sibTrans" cxnId="{42A8AA3A-ABAD-4095-A4E6-528CE704E798}">
      <dgm:prSet/>
      <dgm:spPr/>
      <dgm:t>
        <a:bodyPr/>
        <a:lstStyle/>
        <a:p>
          <a:endParaRPr lang="en-US"/>
        </a:p>
      </dgm:t>
    </dgm:pt>
    <dgm:pt modelId="{790A4B4A-0AF5-4DD1-B8EC-29DB40655F98}">
      <dgm:prSet/>
      <dgm:spPr/>
      <dgm:t>
        <a:bodyPr/>
        <a:lstStyle/>
        <a:p>
          <a:pPr>
            <a:defRPr cap="all"/>
          </a:pPr>
          <a:r>
            <a:rPr lang="en-US"/>
            <a:t>Quantitative versus Qualitative</a:t>
          </a:r>
        </a:p>
      </dgm:t>
    </dgm:pt>
    <dgm:pt modelId="{DDAC9FD9-9D41-4D76-AEAF-595DC46DB0D2}" type="parTrans" cxnId="{79F82CE9-65D7-4D3D-956E-1CD9E1B704E9}">
      <dgm:prSet/>
      <dgm:spPr/>
      <dgm:t>
        <a:bodyPr/>
        <a:lstStyle/>
        <a:p>
          <a:endParaRPr lang="en-US"/>
        </a:p>
      </dgm:t>
    </dgm:pt>
    <dgm:pt modelId="{457703EB-B986-414E-ADE9-A4ED1B7560DE}" type="sibTrans" cxnId="{79F82CE9-65D7-4D3D-956E-1CD9E1B704E9}">
      <dgm:prSet/>
      <dgm:spPr/>
      <dgm:t>
        <a:bodyPr/>
        <a:lstStyle/>
        <a:p>
          <a:endParaRPr lang="en-US"/>
        </a:p>
      </dgm:t>
    </dgm:pt>
    <dgm:pt modelId="{8C20565A-260C-496B-9C79-005A5020FA16}">
      <dgm:prSet/>
      <dgm:spPr/>
      <dgm:t>
        <a:bodyPr/>
        <a:lstStyle/>
        <a:p>
          <a:pPr>
            <a:defRPr cap="all"/>
          </a:pPr>
          <a:r>
            <a:rPr lang="en-US"/>
            <a:t>Experimental versus Observational</a:t>
          </a:r>
        </a:p>
      </dgm:t>
    </dgm:pt>
    <dgm:pt modelId="{25C2370C-CF7E-473C-AC44-A8C7EBEFDA95}" type="parTrans" cxnId="{FF9ABBC9-749D-4DF9-95FB-E4D0BEC32F77}">
      <dgm:prSet/>
      <dgm:spPr/>
      <dgm:t>
        <a:bodyPr/>
        <a:lstStyle/>
        <a:p>
          <a:endParaRPr lang="en-US"/>
        </a:p>
      </dgm:t>
    </dgm:pt>
    <dgm:pt modelId="{6DF914F6-7F62-4FB0-9147-DEB0956C92D0}" type="sibTrans" cxnId="{FF9ABBC9-749D-4DF9-95FB-E4D0BEC32F77}">
      <dgm:prSet/>
      <dgm:spPr/>
      <dgm:t>
        <a:bodyPr/>
        <a:lstStyle/>
        <a:p>
          <a:endParaRPr lang="en-US"/>
        </a:p>
      </dgm:t>
    </dgm:pt>
    <dgm:pt modelId="{267ABB92-F323-4C5B-B29D-80F93858A52F}">
      <dgm:prSet/>
      <dgm:spPr/>
      <dgm:t>
        <a:bodyPr/>
        <a:lstStyle/>
        <a:p>
          <a:pPr>
            <a:defRPr cap="all"/>
          </a:pPr>
          <a:r>
            <a:rPr lang="en-US"/>
            <a:t>Hierarchy of Evidence</a:t>
          </a:r>
        </a:p>
      </dgm:t>
    </dgm:pt>
    <dgm:pt modelId="{A68C360E-5816-448D-8C70-5EA0D4002178}" type="parTrans" cxnId="{C89C8A29-7184-4DE4-8793-DE7EB74FBB9A}">
      <dgm:prSet/>
      <dgm:spPr/>
      <dgm:t>
        <a:bodyPr/>
        <a:lstStyle/>
        <a:p>
          <a:endParaRPr lang="en-US"/>
        </a:p>
      </dgm:t>
    </dgm:pt>
    <dgm:pt modelId="{82570C49-1F47-4BDE-9490-17053D39773F}" type="sibTrans" cxnId="{C89C8A29-7184-4DE4-8793-DE7EB74FBB9A}">
      <dgm:prSet/>
      <dgm:spPr/>
      <dgm:t>
        <a:bodyPr/>
        <a:lstStyle/>
        <a:p>
          <a:endParaRPr lang="en-US"/>
        </a:p>
      </dgm:t>
    </dgm:pt>
    <dgm:pt modelId="{9E19A3B1-9CD2-4E42-B7A8-5E6ED86120CA}" type="pres">
      <dgm:prSet presAssocID="{1B479F87-4626-47C0-9943-6A30A6D000A4}" presName="root" presStyleCnt="0">
        <dgm:presLayoutVars>
          <dgm:dir/>
          <dgm:resizeHandles val="exact"/>
        </dgm:presLayoutVars>
      </dgm:prSet>
      <dgm:spPr/>
    </dgm:pt>
    <dgm:pt modelId="{D94BD437-6417-49CB-A9AD-DE9262409050}" type="pres">
      <dgm:prSet presAssocID="{6A52C131-0517-427D-A60C-DCC7F13DFAEB}" presName="compNode" presStyleCnt="0"/>
      <dgm:spPr/>
    </dgm:pt>
    <dgm:pt modelId="{DF75F5E1-7BCC-4181-86C6-42925CDC14F9}" type="pres">
      <dgm:prSet presAssocID="{6A52C131-0517-427D-A60C-DCC7F13DFAEB}" presName="iconBgRect" presStyleLbl="bgShp" presStyleIdx="0" presStyleCnt="5"/>
      <dgm:spPr/>
    </dgm:pt>
    <dgm:pt modelId="{A3F4625E-75B1-47BF-B2F9-1D18D078787A}" type="pres">
      <dgm:prSet presAssocID="{6A52C131-0517-427D-A60C-DCC7F13DFAE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E851E8F5-93AC-47B1-879E-4408FCA5D323}" type="pres">
      <dgm:prSet presAssocID="{6A52C131-0517-427D-A60C-DCC7F13DFAEB}" presName="spaceRect" presStyleCnt="0"/>
      <dgm:spPr/>
    </dgm:pt>
    <dgm:pt modelId="{31716ED2-FBEE-4CF8-B9D6-2B37CF79191D}" type="pres">
      <dgm:prSet presAssocID="{6A52C131-0517-427D-A60C-DCC7F13DFAEB}" presName="textRect" presStyleLbl="revTx" presStyleIdx="0" presStyleCnt="5">
        <dgm:presLayoutVars>
          <dgm:chMax val="1"/>
          <dgm:chPref val="1"/>
        </dgm:presLayoutVars>
      </dgm:prSet>
      <dgm:spPr/>
    </dgm:pt>
    <dgm:pt modelId="{46CDE7D1-F320-4582-A911-1073D1E4E027}" type="pres">
      <dgm:prSet presAssocID="{EB073F9C-0847-4464-A712-B50D4A408F38}" presName="sibTrans" presStyleCnt="0"/>
      <dgm:spPr/>
    </dgm:pt>
    <dgm:pt modelId="{B63D656F-A55A-4588-8DCD-54E152068ED6}" type="pres">
      <dgm:prSet presAssocID="{4B32BE6E-3DA0-4AB0-806C-1C9325638252}" presName="compNode" presStyleCnt="0"/>
      <dgm:spPr/>
    </dgm:pt>
    <dgm:pt modelId="{B790A18D-DA61-4B5D-9588-302682B394FC}" type="pres">
      <dgm:prSet presAssocID="{4B32BE6E-3DA0-4AB0-806C-1C9325638252}" presName="iconBgRect" presStyleLbl="bgShp" presStyleIdx="1" presStyleCnt="5"/>
      <dgm:spPr/>
    </dgm:pt>
    <dgm:pt modelId="{9FC1B764-8F08-4BDF-B066-A6AE6FEC7E7B}" type="pres">
      <dgm:prSet presAssocID="{4B32BE6E-3DA0-4AB0-806C-1C932563825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CF441FA-832E-4DA7-9D1A-BCB51AE06E6B}" type="pres">
      <dgm:prSet presAssocID="{4B32BE6E-3DA0-4AB0-806C-1C9325638252}" presName="spaceRect" presStyleCnt="0"/>
      <dgm:spPr/>
    </dgm:pt>
    <dgm:pt modelId="{D2E23E7A-F50B-41C0-88FD-BCFC63AE744C}" type="pres">
      <dgm:prSet presAssocID="{4B32BE6E-3DA0-4AB0-806C-1C9325638252}" presName="textRect" presStyleLbl="revTx" presStyleIdx="1" presStyleCnt="5">
        <dgm:presLayoutVars>
          <dgm:chMax val="1"/>
          <dgm:chPref val="1"/>
        </dgm:presLayoutVars>
      </dgm:prSet>
      <dgm:spPr/>
    </dgm:pt>
    <dgm:pt modelId="{EEC0B2E1-7DA4-4EB4-9620-E92798790462}" type="pres">
      <dgm:prSet presAssocID="{7634613F-F8EC-4879-A24F-32CD72F30A16}" presName="sibTrans" presStyleCnt="0"/>
      <dgm:spPr/>
    </dgm:pt>
    <dgm:pt modelId="{2B3FFE6E-A2BE-4568-BA7F-F29EC9BA4D52}" type="pres">
      <dgm:prSet presAssocID="{790A4B4A-0AF5-4DD1-B8EC-29DB40655F98}" presName="compNode" presStyleCnt="0"/>
      <dgm:spPr/>
    </dgm:pt>
    <dgm:pt modelId="{B7BB120B-7391-4573-B821-9CE12DDEFDD6}" type="pres">
      <dgm:prSet presAssocID="{790A4B4A-0AF5-4DD1-B8EC-29DB40655F98}" presName="iconBgRect" presStyleLbl="bgShp" presStyleIdx="2" presStyleCnt="5"/>
      <dgm:spPr/>
    </dgm:pt>
    <dgm:pt modelId="{8117BFBC-6968-4DA8-8C67-DAFFEAE3C9ED}" type="pres">
      <dgm:prSet presAssocID="{790A4B4A-0AF5-4DD1-B8EC-29DB40655F9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B38B6A80-E8B8-4B57-96A6-A3F58485FCED}" type="pres">
      <dgm:prSet presAssocID="{790A4B4A-0AF5-4DD1-B8EC-29DB40655F98}" presName="spaceRect" presStyleCnt="0"/>
      <dgm:spPr/>
    </dgm:pt>
    <dgm:pt modelId="{DD2C28B6-7A6B-4E84-9C2D-D568558FADCB}" type="pres">
      <dgm:prSet presAssocID="{790A4B4A-0AF5-4DD1-B8EC-29DB40655F98}" presName="textRect" presStyleLbl="revTx" presStyleIdx="2" presStyleCnt="5">
        <dgm:presLayoutVars>
          <dgm:chMax val="1"/>
          <dgm:chPref val="1"/>
        </dgm:presLayoutVars>
      </dgm:prSet>
      <dgm:spPr/>
    </dgm:pt>
    <dgm:pt modelId="{AFE7794D-F8B0-4CA7-8613-BFDE171954B8}" type="pres">
      <dgm:prSet presAssocID="{457703EB-B986-414E-ADE9-A4ED1B7560DE}" presName="sibTrans" presStyleCnt="0"/>
      <dgm:spPr/>
    </dgm:pt>
    <dgm:pt modelId="{2A2B48E5-AF69-45D6-B9D0-ACE04B7AD066}" type="pres">
      <dgm:prSet presAssocID="{8C20565A-260C-496B-9C79-005A5020FA16}" presName="compNode" presStyleCnt="0"/>
      <dgm:spPr/>
    </dgm:pt>
    <dgm:pt modelId="{FDC02671-23BE-4E58-BF96-7731BD207FE2}" type="pres">
      <dgm:prSet presAssocID="{8C20565A-260C-496B-9C79-005A5020FA16}" presName="iconBgRect" presStyleLbl="bgShp" presStyleIdx="3" presStyleCnt="5"/>
      <dgm:spPr/>
    </dgm:pt>
    <dgm:pt modelId="{4CF9BD9C-75A9-4140-ADE1-92654DD3BDAE}" type="pres">
      <dgm:prSet presAssocID="{8C20565A-260C-496B-9C79-005A5020FA1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AF61CE0B-5492-4EFC-BF70-172BC206CD8B}" type="pres">
      <dgm:prSet presAssocID="{8C20565A-260C-496B-9C79-005A5020FA16}" presName="spaceRect" presStyleCnt="0"/>
      <dgm:spPr/>
    </dgm:pt>
    <dgm:pt modelId="{FF288025-97E3-4AF3-AA5C-ACDFEB18BBAF}" type="pres">
      <dgm:prSet presAssocID="{8C20565A-260C-496B-9C79-005A5020FA16}" presName="textRect" presStyleLbl="revTx" presStyleIdx="3" presStyleCnt="5">
        <dgm:presLayoutVars>
          <dgm:chMax val="1"/>
          <dgm:chPref val="1"/>
        </dgm:presLayoutVars>
      </dgm:prSet>
      <dgm:spPr/>
    </dgm:pt>
    <dgm:pt modelId="{1D6444CA-2B01-486B-94A7-B71DBC3D2AFE}" type="pres">
      <dgm:prSet presAssocID="{6DF914F6-7F62-4FB0-9147-DEB0956C92D0}" presName="sibTrans" presStyleCnt="0"/>
      <dgm:spPr/>
    </dgm:pt>
    <dgm:pt modelId="{3BA7B02E-A6AE-48EE-9901-B1C7B8240C5D}" type="pres">
      <dgm:prSet presAssocID="{267ABB92-F323-4C5B-B29D-80F93858A52F}" presName="compNode" presStyleCnt="0"/>
      <dgm:spPr/>
    </dgm:pt>
    <dgm:pt modelId="{537F660E-94DE-4CE6-B397-BAB01A8396A8}" type="pres">
      <dgm:prSet presAssocID="{267ABB92-F323-4C5B-B29D-80F93858A52F}" presName="iconBgRect" presStyleLbl="bgShp" presStyleIdx="4" presStyleCnt="5"/>
      <dgm:spPr/>
    </dgm:pt>
    <dgm:pt modelId="{E4C60275-19C5-4EAD-BCE7-E97D74D868D3}" type="pres">
      <dgm:prSet presAssocID="{267ABB92-F323-4C5B-B29D-80F93858A52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erarchy"/>
        </a:ext>
      </dgm:extLst>
    </dgm:pt>
    <dgm:pt modelId="{087B32F5-CA09-4FB2-830C-7A7AE1EF4BAF}" type="pres">
      <dgm:prSet presAssocID="{267ABB92-F323-4C5B-B29D-80F93858A52F}" presName="spaceRect" presStyleCnt="0"/>
      <dgm:spPr/>
    </dgm:pt>
    <dgm:pt modelId="{07CEA44D-B322-4718-B3B1-E673F3D554B0}" type="pres">
      <dgm:prSet presAssocID="{267ABB92-F323-4C5B-B29D-80F93858A52F}" presName="textRect" presStyleLbl="revTx" presStyleIdx="4" presStyleCnt="5">
        <dgm:presLayoutVars>
          <dgm:chMax val="1"/>
          <dgm:chPref val="1"/>
        </dgm:presLayoutVars>
      </dgm:prSet>
      <dgm:spPr/>
    </dgm:pt>
  </dgm:ptLst>
  <dgm:cxnLst>
    <dgm:cxn modelId="{65AB461E-29D8-42C2-93CC-27BBA5CF48D2}" type="presOf" srcId="{790A4B4A-0AF5-4DD1-B8EC-29DB40655F98}" destId="{DD2C28B6-7A6B-4E84-9C2D-D568558FADCB}" srcOrd="0" destOrd="0" presId="urn:microsoft.com/office/officeart/2018/5/layout/IconCircleLabelList"/>
    <dgm:cxn modelId="{C89C8A29-7184-4DE4-8793-DE7EB74FBB9A}" srcId="{1B479F87-4626-47C0-9943-6A30A6D000A4}" destId="{267ABB92-F323-4C5B-B29D-80F93858A52F}" srcOrd="4" destOrd="0" parTransId="{A68C360E-5816-448D-8C70-5EA0D4002178}" sibTransId="{82570C49-1F47-4BDE-9490-17053D39773F}"/>
    <dgm:cxn modelId="{42A8AA3A-ABAD-4095-A4E6-528CE704E798}" srcId="{1B479F87-4626-47C0-9943-6A30A6D000A4}" destId="{4B32BE6E-3DA0-4AB0-806C-1C9325638252}" srcOrd="1" destOrd="0" parTransId="{512FFB56-F463-4152-A465-C0615E964FF2}" sibTransId="{7634613F-F8EC-4879-A24F-32CD72F30A16}"/>
    <dgm:cxn modelId="{153EAE3C-01C9-4FED-866C-2FA39F704DCF}" type="presOf" srcId="{6A52C131-0517-427D-A60C-DCC7F13DFAEB}" destId="{31716ED2-FBEE-4CF8-B9D6-2B37CF79191D}" srcOrd="0" destOrd="0" presId="urn:microsoft.com/office/officeart/2018/5/layout/IconCircleLabelList"/>
    <dgm:cxn modelId="{07D8203D-EF29-4D52-A291-CB822002473F}" type="presOf" srcId="{4B32BE6E-3DA0-4AB0-806C-1C9325638252}" destId="{D2E23E7A-F50B-41C0-88FD-BCFC63AE744C}" srcOrd="0" destOrd="0" presId="urn:microsoft.com/office/officeart/2018/5/layout/IconCircleLabelList"/>
    <dgm:cxn modelId="{333C1893-32C1-4901-8600-54ADF9112E07}" type="presOf" srcId="{1B479F87-4626-47C0-9943-6A30A6D000A4}" destId="{9E19A3B1-9CD2-4E42-B7A8-5E6ED86120CA}" srcOrd="0" destOrd="0" presId="urn:microsoft.com/office/officeart/2018/5/layout/IconCircleLabelList"/>
    <dgm:cxn modelId="{FF9ABBC9-749D-4DF9-95FB-E4D0BEC32F77}" srcId="{1B479F87-4626-47C0-9943-6A30A6D000A4}" destId="{8C20565A-260C-496B-9C79-005A5020FA16}" srcOrd="3" destOrd="0" parTransId="{25C2370C-CF7E-473C-AC44-A8C7EBEFDA95}" sibTransId="{6DF914F6-7F62-4FB0-9147-DEB0956C92D0}"/>
    <dgm:cxn modelId="{841247E6-6E34-40C4-8662-61EDF61616CC}" type="presOf" srcId="{8C20565A-260C-496B-9C79-005A5020FA16}" destId="{FF288025-97E3-4AF3-AA5C-ACDFEB18BBAF}" srcOrd="0" destOrd="0" presId="urn:microsoft.com/office/officeart/2018/5/layout/IconCircleLabelList"/>
    <dgm:cxn modelId="{79F82CE9-65D7-4D3D-956E-1CD9E1B704E9}" srcId="{1B479F87-4626-47C0-9943-6A30A6D000A4}" destId="{790A4B4A-0AF5-4DD1-B8EC-29DB40655F98}" srcOrd="2" destOrd="0" parTransId="{DDAC9FD9-9D41-4D76-AEAF-595DC46DB0D2}" sibTransId="{457703EB-B986-414E-ADE9-A4ED1B7560DE}"/>
    <dgm:cxn modelId="{0B1F61EB-025E-4253-869B-5307BDDC9A9A}" type="presOf" srcId="{267ABB92-F323-4C5B-B29D-80F93858A52F}" destId="{07CEA44D-B322-4718-B3B1-E673F3D554B0}" srcOrd="0" destOrd="0" presId="urn:microsoft.com/office/officeart/2018/5/layout/IconCircleLabelList"/>
    <dgm:cxn modelId="{F3BCFEF9-85E7-48AC-BBE0-16861EBD18B8}" srcId="{1B479F87-4626-47C0-9943-6A30A6D000A4}" destId="{6A52C131-0517-427D-A60C-DCC7F13DFAEB}" srcOrd="0" destOrd="0" parTransId="{CBB3455F-2A33-4552-ACD4-6E647D6519F4}" sibTransId="{EB073F9C-0847-4464-A712-B50D4A408F38}"/>
    <dgm:cxn modelId="{7F17A788-11C7-49EC-9982-4B3DF63D5242}" type="presParOf" srcId="{9E19A3B1-9CD2-4E42-B7A8-5E6ED86120CA}" destId="{D94BD437-6417-49CB-A9AD-DE9262409050}" srcOrd="0" destOrd="0" presId="urn:microsoft.com/office/officeart/2018/5/layout/IconCircleLabelList"/>
    <dgm:cxn modelId="{65B1B730-2786-4ADA-A039-39796570776D}" type="presParOf" srcId="{D94BD437-6417-49CB-A9AD-DE9262409050}" destId="{DF75F5E1-7BCC-4181-86C6-42925CDC14F9}" srcOrd="0" destOrd="0" presId="urn:microsoft.com/office/officeart/2018/5/layout/IconCircleLabelList"/>
    <dgm:cxn modelId="{C78AC738-917F-4E91-A60D-02E68397B4C0}" type="presParOf" srcId="{D94BD437-6417-49CB-A9AD-DE9262409050}" destId="{A3F4625E-75B1-47BF-B2F9-1D18D078787A}" srcOrd="1" destOrd="0" presId="urn:microsoft.com/office/officeart/2018/5/layout/IconCircleLabelList"/>
    <dgm:cxn modelId="{E6C68A3F-B466-4FAB-BEC2-EC792AA6C6B2}" type="presParOf" srcId="{D94BD437-6417-49CB-A9AD-DE9262409050}" destId="{E851E8F5-93AC-47B1-879E-4408FCA5D323}" srcOrd="2" destOrd="0" presId="urn:microsoft.com/office/officeart/2018/5/layout/IconCircleLabelList"/>
    <dgm:cxn modelId="{DDDDAC6A-CD13-480E-8286-F2B630E579C0}" type="presParOf" srcId="{D94BD437-6417-49CB-A9AD-DE9262409050}" destId="{31716ED2-FBEE-4CF8-B9D6-2B37CF79191D}" srcOrd="3" destOrd="0" presId="urn:microsoft.com/office/officeart/2018/5/layout/IconCircleLabelList"/>
    <dgm:cxn modelId="{1148BDF1-2EB1-42CE-86CE-EF04266CA107}" type="presParOf" srcId="{9E19A3B1-9CD2-4E42-B7A8-5E6ED86120CA}" destId="{46CDE7D1-F320-4582-A911-1073D1E4E027}" srcOrd="1" destOrd="0" presId="urn:microsoft.com/office/officeart/2018/5/layout/IconCircleLabelList"/>
    <dgm:cxn modelId="{219F6459-B54B-42FD-9FFA-33335E4E5039}" type="presParOf" srcId="{9E19A3B1-9CD2-4E42-B7A8-5E6ED86120CA}" destId="{B63D656F-A55A-4588-8DCD-54E152068ED6}" srcOrd="2" destOrd="0" presId="urn:microsoft.com/office/officeart/2018/5/layout/IconCircleLabelList"/>
    <dgm:cxn modelId="{3823CB49-5076-4771-9D57-8B2816E06CC8}" type="presParOf" srcId="{B63D656F-A55A-4588-8DCD-54E152068ED6}" destId="{B790A18D-DA61-4B5D-9588-302682B394FC}" srcOrd="0" destOrd="0" presId="urn:microsoft.com/office/officeart/2018/5/layout/IconCircleLabelList"/>
    <dgm:cxn modelId="{700F659D-4B31-4320-8714-75D61A3C9BDB}" type="presParOf" srcId="{B63D656F-A55A-4588-8DCD-54E152068ED6}" destId="{9FC1B764-8F08-4BDF-B066-A6AE6FEC7E7B}" srcOrd="1" destOrd="0" presId="urn:microsoft.com/office/officeart/2018/5/layout/IconCircleLabelList"/>
    <dgm:cxn modelId="{D17C084B-45BC-4AA3-B2C4-C2CF234138F6}" type="presParOf" srcId="{B63D656F-A55A-4588-8DCD-54E152068ED6}" destId="{1CF441FA-832E-4DA7-9D1A-BCB51AE06E6B}" srcOrd="2" destOrd="0" presId="urn:microsoft.com/office/officeart/2018/5/layout/IconCircleLabelList"/>
    <dgm:cxn modelId="{7EF436AB-85F8-4428-B33A-55B45E06D33E}" type="presParOf" srcId="{B63D656F-A55A-4588-8DCD-54E152068ED6}" destId="{D2E23E7A-F50B-41C0-88FD-BCFC63AE744C}" srcOrd="3" destOrd="0" presId="urn:microsoft.com/office/officeart/2018/5/layout/IconCircleLabelList"/>
    <dgm:cxn modelId="{590A7E29-35C3-41C8-B9CF-999A963930E8}" type="presParOf" srcId="{9E19A3B1-9CD2-4E42-B7A8-5E6ED86120CA}" destId="{EEC0B2E1-7DA4-4EB4-9620-E92798790462}" srcOrd="3" destOrd="0" presId="urn:microsoft.com/office/officeart/2018/5/layout/IconCircleLabelList"/>
    <dgm:cxn modelId="{758A58C9-CBAB-490C-B919-B874F62A5059}" type="presParOf" srcId="{9E19A3B1-9CD2-4E42-B7A8-5E6ED86120CA}" destId="{2B3FFE6E-A2BE-4568-BA7F-F29EC9BA4D52}" srcOrd="4" destOrd="0" presId="urn:microsoft.com/office/officeart/2018/5/layout/IconCircleLabelList"/>
    <dgm:cxn modelId="{F8FE0350-E88D-475D-84FC-EE9DDC4B389C}" type="presParOf" srcId="{2B3FFE6E-A2BE-4568-BA7F-F29EC9BA4D52}" destId="{B7BB120B-7391-4573-B821-9CE12DDEFDD6}" srcOrd="0" destOrd="0" presId="urn:microsoft.com/office/officeart/2018/5/layout/IconCircleLabelList"/>
    <dgm:cxn modelId="{81250FA0-C157-4B07-BEEF-18A4652BCEBC}" type="presParOf" srcId="{2B3FFE6E-A2BE-4568-BA7F-F29EC9BA4D52}" destId="{8117BFBC-6968-4DA8-8C67-DAFFEAE3C9ED}" srcOrd="1" destOrd="0" presId="urn:microsoft.com/office/officeart/2018/5/layout/IconCircleLabelList"/>
    <dgm:cxn modelId="{EE4D3572-4A4C-4984-A7BE-414B403C50DD}" type="presParOf" srcId="{2B3FFE6E-A2BE-4568-BA7F-F29EC9BA4D52}" destId="{B38B6A80-E8B8-4B57-96A6-A3F58485FCED}" srcOrd="2" destOrd="0" presId="urn:microsoft.com/office/officeart/2018/5/layout/IconCircleLabelList"/>
    <dgm:cxn modelId="{9DC7A3D9-AD29-421D-9D47-CA351768BA13}" type="presParOf" srcId="{2B3FFE6E-A2BE-4568-BA7F-F29EC9BA4D52}" destId="{DD2C28B6-7A6B-4E84-9C2D-D568558FADCB}" srcOrd="3" destOrd="0" presId="urn:microsoft.com/office/officeart/2018/5/layout/IconCircleLabelList"/>
    <dgm:cxn modelId="{7610E903-4DA9-46DA-AB5F-C20ECBF46DE2}" type="presParOf" srcId="{9E19A3B1-9CD2-4E42-B7A8-5E6ED86120CA}" destId="{AFE7794D-F8B0-4CA7-8613-BFDE171954B8}" srcOrd="5" destOrd="0" presId="urn:microsoft.com/office/officeart/2018/5/layout/IconCircleLabelList"/>
    <dgm:cxn modelId="{9915B2F8-93B1-4604-9DB8-3DACDF9631B1}" type="presParOf" srcId="{9E19A3B1-9CD2-4E42-B7A8-5E6ED86120CA}" destId="{2A2B48E5-AF69-45D6-B9D0-ACE04B7AD066}" srcOrd="6" destOrd="0" presId="urn:microsoft.com/office/officeart/2018/5/layout/IconCircleLabelList"/>
    <dgm:cxn modelId="{522B76B4-E5CD-4407-8A91-705A5F17D23C}" type="presParOf" srcId="{2A2B48E5-AF69-45D6-B9D0-ACE04B7AD066}" destId="{FDC02671-23BE-4E58-BF96-7731BD207FE2}" srcOrd="0" destOrd="0" presId="urn:microsoft.com/office/officeart/2018/5/layout/IconCircleLabelList"/>
    <dgm:cxn modelId="{C9905203-98D7-49C1-842E-46040D3D99CA}" type="presParOf" srcId="{2A2B48E5-AF69-45D6-B9D0-ACE04B7AD066}" destId="{4CF9BD9C-75A9-4140-ADE1-92654DD3BDAE}" srcOrd="1" destOrd="0" presId="urn:microsoft.com/office/officeart/2018/5/layout/IconCircleLabelList"/>
    <dgm:cxn modelId="{0D4B401F-9CDF-4C3B-9518-5CB74125D385}" type="presParOf" srcId="{2A2B48E5-AF69-45D6-B9D0-ACE04B7AD066}" destId="{AF61CE0B-5492-4EFC-BF70-172BC206CD8B}" srcOrd="2" destOrd="0" presId="urn:microsoft.com/office/officeart/2018/5/layout/IconCircleLabelList"/>
    <dgm:cxn modelId="{CF4EFD94-E024-419B-9D5F-536CEE99EE74}" type="presParOf" srcId="{2A2B48E5-AF69-45D6-B9D0-ACE04B7AD066}" destId="{FF288025-97E3-4AF3-AA5C-ACDFEB18BBAF}" srcOrd="3" destOrd="0" presId="urn:microsoft.com/office/officeart/2018/5/layout/IconCircleLabelList"/>
    <dgm:cxn modelId="{1F882BC4-C396-4141-86C7-96680B865E28}" type="presParOf" srcId="{9E19A3B1-9CD2-4E42-B7A8-5E6ED86120CA}" destId="{1D6444CA-2B01-486B-94A7-B71DBC3D2AFE}" srcOrd="7" destOrd="0" presId="urn:microsoft.com/office/officeart/2018/5/layout/IconCircleLabelList"/>
    <dgm:cxn modelId="{3A9C637A-E4D7-463F-9968-8422B47EE21D}" type="presParOf" srcId="{9E19A3B1-9CD2-4E42-B7A8-5E6ED86120CA}" destId="{3BA7B02E-A6AE-48EE-9901-B1C7B8240C5D}" srcOrd="8" destOrd="0" presId="urn:microsoft.com/office/officeart/2018/5/layout/IconCircleLabelList"/>
    <dgm:cxn modelId="{36720DC1-D32B-4EC2-ACCA-F7B156477339}" type="presParOf" srcId="{3BA7B02E-A6AE-48EE-9901-B1C7B8240C5D}" destId="{537F660E-94DE-4CE6-B397-BAB01A8396A8}" srcOrd="0" destOrd="0" presId="urn:microsoft.com/office/officeart/2018/5/layout/IconCircleLabelList"/>
    <dgm:cxn modelId="{3BE10BDC-0B53-4D2C-A575-C08E3CC30A48}" type="presParOf" srcId="{3BA7B02E-A6AE-48EE-9901-B1C7B8240C5D}" destId="{E4C60275-19C5-4EAD-BCE7-E97D74D868D3}" srcOrd="1" destOrd="0" presId="urn:microsoft.com/office/officeart/2018/5/layout/IconCircleLabelList"/>
    <dgm:cxn modelId="{D695E625-2880-42C2-A340-B741864C78C7}" type="presParOf" srcId="{3BA7B02E-A6AE-48EE-9901-B1C7B8240C5D}" destId="{087B32F5-CA09-4FB2-830C-7A7AE1EF4BAF}" srcOrd="2" destOrd="0" presId="urn:microsoft.com/office/officeart/2018/5/layout/IconCircleLabelList"/>
    <dgm:cxn modelId="{96DD90CA-DCCC-4F0D-B333-E5A6ABD8611C}" type="presParOf" srcId="{3BA7B02E-A6AE-48EE-9901-B1C7B8240C5D}" destId="{07CEA44D-B322-4718-B3B1-E673F3D554B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E09476-F1F0-4AC8-A743-3FB4B80B9AF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F3761C4-74A3-4D9E-A489-1C056F7737BF}">
      <dgm:prSet/>
      <dgm:spPr/>
      <dgm:t>
        <a:bodyPr/>
        <a:lstStyle/>
        <a:p>
          <a:r>
            <a:rPr lang="en-US"/>
            <a:t>Introduction</a:t>
          </a:r>
        </a:p>
      </dgm:t>
    </dgm:pt>
    <dgm:pt modelId="{3FFCBFDC-2C06-4CDC-A9AD-8E1CF0D1A832}" type="parTrans" cxnId="{76BFA439-643D-479E-ABFD-DFF235C6A743}">
      <dgm:prSet/>
      <dgm:spPr/>
      <dgm:t>
        <a:bodyPr/>
        <a:lstStyle/>
        <a:p>
          <a:endParaRPr lang="en-US"/>
        </a:p>
      </dgm:t>
    </dgm:pt>
    <dgm:pt modelId="{09C5C049-6EC0-4692-BE34-F7C0E105BA3C}" type="sibTrans" cxnId="{76BFA439-643D-479E-ABFD-DFF235C6A743}">
      <dgm:prSet/>
      <dgm:spPr/>
      <dgm:t>
        <a:bodyPr/>
        <a:lstStyle/>
        <a:p>
          <a:endParaRPr lang="en-US"/>
        </a:p>
      </dgm:t>
    </dgm:pt>
    <dgm:pt modelId="{0FA23CBB-66EA-4F0B-808C-C448C52D6830}">
      <dgm:prSet/>
      <dgm:spPr/>
      <dgm:t>
        <a:bodyPr/>
        <a:lstStyle/>
        <a:p>
          <a:r>
            <a:rPr lang="en-US"/>
            <a:t>Methods</a:t>
          </a:r>
        </a:p>
      </dgm:t>
    </dgm:pt>
    <dgm:pt modelId="{20AF19E0-BC70-47CF-B61C-CA7E93E1E903}" type="parTrans" cxnId="{CDE8EFBB-BFE7-41D1-85A8-3ABAFC9D0AC9}">
      <dgm:prSet/>
      <dgm:spPr/>
      <dgm:t>
        <a:bodyPr/>
        <a:lstStyle/>
        <a:p>
          <a:endParaRPr lang="en-US"/>
        </a:p>
      </dgm:t>
    </dgm:pt>
    <dgm:pt modelId="{8A625E08-A2B2-456B-867B-8016BD96F745}" type="sibTrans" cxnId="{CDE8EFBB-BFE7-41D1-85A8-3ABAFC9D0AC9}">
      <dgm:prSet/>
      <dgm:spPr/>
      <dgm:t>
        <a:bodyPr/>
        <a:lstStyle/>
        <a:p>
          <a:endParaRPr lang="en-US"/>
        </a:p>
      </dgm:t>
    </dgm:pt>
    <dgm:pt modelId="{6D045D6D-AE0D-4160-8988-3ACF024A6CD1}">
      <dgm:prSet/>
      <dgm:spPr/>
      <dgm:t>
        <a:bodyPr/>
        <a:lstStyle/>
        <a:p>
          <a:r>
            <a:rPr lang="en-US"/>
            <a:t>Results</a:t>
          </a:r>
        </a:p>
      </dgm:t>
    </dgm:pt>
    <dgm:pt modelId="{2EC52E11-0589-4AD7-8A3C-BBF7854B7F70}" type="parTrans" cxnId="{7826759A-27E8-42F3-992C-F0A894FCA457}">
      <dgm:prSet/>
      <dgm:spPr/>
      <dgm:t>
        <a:bodyPr/>
        <a:lstStyle/>
        <a:p>
          <a:endParaRPr lang="en-US"/>
        </a:p>
      </dgm:t>
    </dgm:pt>
    <dgm:pt modelId="{BCF25822-3008-46E6-8F52-432E058A94CC}" type="sibTrans" cxnId="{7826759A-27E8-42F3-992C-F0A894FCA457}">
      <dgm:prSet/>
      <dgm:spPr/>
      <dgm:t>
        <a:bodyPr/>
        <a:lstStyle/>
        <a:p>
          <a:endParaRPr lang="en-US"/>
        </a:p>
      </dgm:t>
    </dgm:pt>
    <dgm:pt modelId="{5F574D66-2CA9-49B8-AAFE-06CC4F420FBE}">
      <dgm:prSet/>
      <dgm:spPr/>
      <dgm:t>
        <a:bodyPr/>
        <a:lstStyle/>
        <a:p>
          <a:r>
            <a:rPr lang="en-US"/>
            <a:t>Discussion/Conclusion </a:t>
          </a:r>
        </a:p>
      </dgm:t>
    </dgm:pt>
    <dgm:pt modelId="{BC37CEFE-CF29-4C73-B09F-8D8C929C7B11}" type="parTrans" cxnId="{C503809A-E67A-40BA-9B54-E04D4876105B}">
      <dgm:prSet/>
      <dgm:spPr/>
      <dgm:t>
        <a:bodyPr/>
        <a:lstStyle/>
        <a:p>
          <a:endParaRPr lang="en-US"/>
        </a:p>
      </dgm:t>
    </dgm:pt>
    <dgm:pt modelId="{6CBF1BD4-6868-47CF-9CE3-215B52057346}" type="sibTrans" cxnId="{C503809A-E67A-40BA-9B54-E04D4876105B}">
      <dgm:prSet/>
      <dgm:spPr/>
      <dgm:t>
        <a:bodyPr/>
        <a:lstStyle/>
        <a:p>
          <a:endParaRPr lang="en-US"/>
        </a:p>
      </dgm:t>
    </dgm:pt>
    <dgm:pt modelId="{32316EA3-9224-4C4B-8486-8BD1096DC159}" type="pres">
      <dgm:prSet presAssocID="{1CE09476-F1F0-4AC8-A743-3FB4B80B9AFB}" presName="root" presStyleCnt="0">
        <dgm:presLayoutVars>
          <dgm:dir/>
          <dgm:resizeHandles val="exact"/>
        </dgm:presLayoutVars>
      </dgm:prSet>
      <dgm:spPr/>
    </dgm:pt>
    <dgm:pt modelId="{1D8D8888-D57F-47D6-B9BE-02DC2E89A71A}" type="pres">
      <dgm:prSet presAssocID="{3F3761C4-74A3-4D9E-A489-1C056F7737BF}" presName="compNode" presStyleCnt="0"/>
      <dgm:spPr/>
    </dgm:pt>
    <dgm:pt modelId="{76D6D0B5-B537-4D42-B681-B5D38213DBE6}" type="pres">
      <dgm:prSet presAssocID="{3F3761C4-74A3-4D9E-A489-1C056F7737BF}" presName="bgRect" presStyleLbl="bgShp" presStyleIdx="0" presStyleCnt="4"/>
      <dgm:spPr/>
    </dgm:pt>
    <dgm:pt modelId="{01743420-8431-451A-B554-433E122605B5}" type="pres">
      <dgm:prSet presAssocID="{3F3761C4-74A3-4D9E-A489-1C056F7737B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ke"/>
        </a:ext>
      </dgm:extLst>
    </dgm:pt>
    <dgm:pt modelId="{DDB519CF-C3ED-4880-82FE-9DBCA76F06A5}" type="pres">
      <dgm:prSet presAssocID="{3F3761C4-74A3-4D9E-A489-1C056F7737BF}" presName="spaceRect" presStyleCnt="0"/>
      <dgm:spPr/>
    </dgm:pt>
    <dgm:pt modelId="{16845836-711B-4344-A151-30B7C37B4379}" type="pres">
      <dgm:prSet presAssocID="{3F3761C4-74A3-4D9E-A489-1C056F7737BF}" presName="parTx" presStyleLbl="revTx" presStyleIdx="0" presStyleCnt="4">
        <dgm:presLayoutVars>
          <dgm:chMax val="0"/>
          <dgm:chPref val="0"/>
        </dgm:presLayoutVars>
      </dgm:prSet>
      <dgm:spPr/>
    </dgm:pt>
    <dgm:pt modelId="{A423D57A-B573-4D91-9444-6186E9542473}" type="pres">
      <dgm:prSet presAssocID="{09C5C049-6EC0-4692-BE34-F7C0E105BA3C}" presName="sibTrans" presStyleCnt="0"/>
      <dgm:spPr/>
    </dgm:pt>
    <dgm:pt modelId="{8307ECC1-33B0-486D-A7AE-BCB74A4D95B4}" type="pres">
      <dgm:prSet presAssocID="{0FA23CBB-66EA-4F0B-808C-C448C52D6830}" presName="compNode" presStyleCnt="0"/>
      <dgm:spPr/>
    </dgm:pt>
    <dgm:pt modelId="{EA661334-6BFC-42A9-8F95-77EC2AA4FBB8}" type="pres">
      <dgm:prSet presAssocID="{0FA23CBB-66EA-4F0B-808C-C448C52D6830}" presName="bgRect" presStyleLbl="bgShp" presStyleIdx="1" presStyleCnt="4"/>
      <dgm:spPr/>
    </dgm:pt>
    <dgm:pt modelId="{4388268D-B371-4DA9-A927-C308C3CA61D6}" type="pres">
      <dgm:prSet presAssocID="{0FA23CBB-66EA-4F0B-808C-C448C52D683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Plan"/>
        </a:ext>
      </dgm:extLst>
    </dgm:pt>
    <dgm:pt modelId="{D2C69C14-ABB8-4E35-894A-C3C345825618}" type="pres">
      <dgm:prSet presAssocID="{0FA23CBB-66EA-4F0B-808C-C448C52D6830}" presName="spaceRect" presStyleCnt="0"/>
      <dgm:spPr/>
    </dgm:pt>
    <dgm:pt modelId="{981194D7-671F-4D56-A2BE-8ADDF798392E}" type="pres">
      <dgm:prSet presAssocID="{0FA23CBB-66EA-4F0B-808C-C448C52D6830}" presName="parTx" presStyleLbl="revTx" presStyleIdx="1" presStyleCnt="4">
        <dgm:presLayoutVars>
          <dgm:chMax val="0"/>
          <dgm:chPref val="0"/>
        </dgm:presLayoutVars>
      </dgm:prSet>
      <dgm:spPr/>
    </dgm:pt>
    <dgm:pt modelId="{708B5543-1063-452F-85EB-DB88562AD94A}" type="pres">
      <dgm:prSet presAssocID="{8A625E08-A2B2-456B-867B-8016BD96F745}" presName="sibTrans" presStyleCnt="0"/>
      <dgm:spPr/>
    </dgm:pt>
    <dgm:pt modelId="{D6A92052-1721-4A76-B2D0-78ED4AD4467B}" type="pres">
      <dgm:prSet presAssocID="{6D045D6D-AE0D-4160-8988-3ACF024A6CD1}" presName="compNode" presStyleCnt="0"/>
      <dgm:spPr/>
    </dgm:pt>
    <dgm:pt modelId="{98709626-C038-4AA7-AC71-8534D0ADD04A}" type="pres">
      <dgm:prSet presAssocID="{6D045D6D-AE0D-4160-8988-3ACF024A6CD1}" presName="bgRect" presStyleLbl="bgShp" presStyleIdx="2" presStyleCnt="4"/>
      <dgm:spPr/>
    </dgm:pt>
    <dgm:pt modelId="{4A31AEAE-ABFD-4BB3-A209-D0AB85B15879}" type="pres">
      <dgm:prSet presAssocID="{6D045D6D-AE0D-4160-8988-3ACF024A6C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naire"/>
        </a:ext>
      </dgm:extLst>
    </dgm:pt>
    <dgm:pt modelId="{B615EE0B-05DD-4956-A9CA-D0682239D683}" type="pres">
      <dgm:prSet presAssocID="{6D045D6D-AE0D-4160-8988-3ACF024A6CD1}" presName="spaceRect" presStyleCnt="0"/>
      <dgm:spPr/>
    </dgm:pt>
    <dgm:pt modelId="{D6A6122C-1FBB-46A8-99E7-4302C2A524F4}" type="pres">
      <dgm:prSet presAssocID="{6D045D6D-AE0D-4160-8988-3ACF024A6CD1}" presName="parTx" presStyleLbl="revTx" presStyleIdx="2" presStyleCnt="4">
        <dgm:presLayoutVars>
          <dgm:chMax val="0"/>
          <dgm:chPref val="0"/>
        </dgm:presLayoutVars>
      </dgm:prSet>
      <dgm:spPr/>
    </dgm:pt>
    <dgm:pt modelId="{F0F8EFB0-1241-4E9A-B410-18203357E4BD}" type="pres">
      <dgm:prSet presAssocID="{BCF25822-3008-46E6-8F52-432E058A94CC}" presName="sibTrans" presStyleCnt="0"/>
      <dgm:spPr/>
    </dgm:pt>
    <dgm:pt modelId="{A105CB2B-8EBE-4125-9DD3-D8E159FCE2BE}" type="pres">
      <dgm:prSet presAssocID="{5F574D66-2CA9-49B8-AAFE-06CC4F420FBE}" presName="compNode" presStyleCnt="0"/>
      <dgm:spPr/>
    </dgm:pt>
    <dgm:pt modelId="{F45F0536-0EEF-4E2E-8A7C-F0E156CD519C}" type="pres">
      <dgm:prSet presAssocID="{5F574D66-2CA9-49B8-AAFE-06CC4F420FBE}" presName="bgRect" presStyleLbl="bgShp" presStyleIdx="3" presStyleCnt="4"/>
      <dgm:spPr/>
    </dgm:pt>
    <dgm:pt modelId="{A3A85426-70FB-4D0B-8294-444D30D0C708}" type="pres">
      <dgm:prSet presAssocID="{5F574D66-2CA9-49B8-AAFE-06CC4F420FB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ment"/>
        </a:ext>
      </dgm:extLst>
    </dgm:pt>
    <dgm:pt modelId="{B46AE5BF-83A9-4ACE-A8E9-B25FA4B03368}" type="pres">
      <dgm:prSet presAssocID="{5F574D66-2CA9-49B8-AAFE-06CC4F420FBE}" presName="spaceRect" presStyleCnt="0"/>
      <dgm:spPr/>
    </dgm:pt>
    <dgm:pt modelId="{3185FE9F-7AD9-4E4C-BD56-5B7409F0CA00}" type="pres">
      <dgm:prSet presAssocID="{5F574D66-2CA9-49B8-AAFE-06CC4F420FBE}" presName="parTx" presStyleLbl="revTx" presStyleIdx="3" presStyleCnt="4">
        <dgm:presLayoutVars>
          <dgm:chMax val="0"/>
          <dgm:chPref val="0"/>
        </dgm:presLayoutVars>
      </dgm:prSet>
      <dgm:spPr/>
    </dgm:pt>
  </dgm:ptLst>
  <dgm:cxnLst>
    <dgm:cxn modelId="{C2025612-76AD-4853-86D3-008D2034B263}" type="presOf" srcId="{6D045D6D-AE0D-4160-8988-3ACF024A6CD1}" destId="{D6A6122C-1FBB-46A8-99E7-4302C2A524F4}" srcOrd="0" destOrd="0" presId="urn:microsoft.com/office/officeart/2018/2/layout/IconVerticalSolidList"/>
    <dgm:cxn modelId="{65D34D25-2EBF-4AAC-A2F2-0EC0EA87DFFE}" type="presOf" srcId="{0FA23CBB-66EA-4F0B-808C-C448C52D6830}" destId="{981194D7-671F-4D56-A2BE-8ADDF798392E}" srcOrd="0" destOrd="0" presId="urn:microsoft.com/office/officeart/2018/2/layout/IconVerticalSolidList"/>
    <dgm:cxn modelId="{B1FF7F38-5CFA-4B1D-9236-9C5B822F8184}" type="presOf" srcId="{1CE09476-F1F0-4AC8-A743-3FB4B80B9AFB}" destId="{32316EA3-9224-4C4B-8486-8BD1096DC159}" srcOrd="0" destOrd="0" presId="urn:microsoft.com/office/officeart/2018/2/layout/IconVerticalSolidList"/>
    <dgm:cxn modelId="{76BFA439-643D-479E-ABFD-DFF235C6A743}" srcId="{1CE09476-F1F0-4AC8-A743-3FB4B80B9AFB}" destId="{3F3761C4-74A3-4D9E-A489-1C056F7737BF}" srcOrd="0" destOrd="0" parTransId="{3FFCBFDC-2C06-4CDC-A9AD-8E1CF0D1A832}" sibTransId="{09C5C049-6EC0-4692-BE34-F7C0E105BA3C}"/>
    <dgm:cxn modelId="{7826759A-27E8-42F3-992C-F0A894FCA457}" srcId="{1CE09476-F1F0-4AC8-A743-3FB4B80B9AFB}" destId="{6D045D6D-AE0D-4160-8988-3ACF024A6CD1}" srcOrd="2" destOrd="0" parTransId="{2EC52E11-0589-4AD7-8A3C-BBF7854B7F70}" sibTransId="{BCF25822-3008-46E6-8F52-432E058A94CC}"/>
    <dgm:cxn modelId="{C503809A-E67A-40BA-9B54-E04D4876105B}" srcId="{1CE09476-F1F0-4AC8-A743-3FB4B80B9AFB}" destId="{5F574D66-2CA9-49B8-AAFE-06CC4F420FBE}" srcOrd="3" destOrd="0" parTransId="{BC37CEFE-CF29-4C73-B09F-8D8C929C7B11}" sibTransId="{6CBF1BD4-6868-47CF-9CE3-215B52057346}"/>
    <dgm:cxn modelId="{A28698AF-5183-4FEF-9A1A-660F27A16C18}" type="presOf" srcId="{5F574D66-2CA9-49B8-AAFE-06CC4F420FBE}" destId="{3185FE9F-7AD9-4E4C-BD56-5B7409F0CA00}" srcOrd="0" destOrd="0" presId="urn:microsoft.com/office/officeart/2018/2/layout/IconVerticalSolidList"/>
    <dgm:cxn modelId="{CDE8EFBB-BFE7-41D1-85A8-3ABAFC9D0AC9}" srcId="{1CE09476-F1F0-4AC8-A743-3FB4B80B9AFB}" destId="{0FA23CBB-66EA-4F0B-808C-C448C52D6830}" srcOrd="1" destOrd="0" parTransId="{20AF19E0-BC70-47CF-B61C-CA7E93E1E903}" sibTransId="{8A625E08-A2B2-456B-867B-8016BD96F745}"/>
    <dgm:cxn modelId="{764199C6-FA7E-44DF-A7CD-95120CCC9722}" type="presOf" srcId="{3F3761C4-74A3-4D9E-A489-1C056F7737BF}" destId="{16845836-711B-4344-A151-30B7C37B4379}" srcOrd="0" destOrd="0" presId="urn:microsoft.com/office/officeart/2018/2/layout/IconVerticalSolidList"/>
    <dgm:cxn modelId="{4AD87B98-D67F-44F7-A1CE-A821498ED987}" type="presParOf" srcId="{32316EA3-9224-4C4B-8486-8BD1096DC159}" destId="{1D8D8888-D57F-47D6-B9BE-02DC2E89A71A}" srcOrd="0" destOrd="0" presId="urn:microsoft.com/office/officeart/2018/2/layout/IconVerticalSolidList"/>
    <dgm:cxn modelId="{23435F4C-CBE9-424F-8DE8-B3B4AADCAB13}" type="presParOf" srcId="{1D8D8888-D57F-47D6-B9BE-02DC2E89A71A}" destId="{76D6D0B5-B537-4D42-B681-B5D38213DBE6}" srcOrd="0" destOrd="0" presId="urn:microsoft.com/office/officeart/2018/2/layout/IconVerticalSolidList"/>
    <dgm:cxn modelId="{1F3EA8E0-FE5E-4EB0-84BF-15EBB9665BFC}" type="presParOf" srcId="{1D8D8888-D57F-47D6-B9BE-02DC2E89A71A}" destId="{01743420-8431-451A-B554-433E122605B5}" srcOrd="1" destOrd="0" presId="urn:microsoft.com/office/officeart/2018/2/layout/IconVerticalSolidList"/>
    <dgm:cxn modelId="{2639AC1C-BF00-41AE-8CD6-8960073FCC4D}" type="presParOf" srcId="{1D8D8888-D57F-47D6-B9BE-02DC2E89A71A}" destId="{DDB519CF-C3ED-4880-82FE-9DBCA76F06A5}" srcOrd="2" destOrd="0" presId="urn:microsoft.com/office/officeart/2018/2/layout/IconVerticalSolidList"/>
    <dgm:cxn modelId="{BFC59468-4D5C-449C-84CD-1C5F2C66D3DD}" type="presParOf" srcId="{1D8D8888-D57F-47D6-B9BE-02DC2E89A71A}" destId="{16845836-711B-4344-A151-30B7C37B4379}" srcOrd="3" destOrd="0" presId="urn:microsoft.com/office/officeart/2018/2/layout/IconVerticalSolidList"/>
    <dgm:cxn modelId="{EBCB9110-F6EB-4A78-9319-A064AD572C68}" type="presParOf" srcId="{32316EA3-9224-4C4B-8486-8BD1096DC159}" destId="{A423D57A-B573-4D91-9444-6186E9542473}" srcOrd="1" destOrd="0" presId="urn:microsoft.com/office/officeart/2018/2/layout/IconVerticalSolidList"/>
    <dgm:cxn modelId="{63E8815D-EC44-47E4-94A2-ADE797E24E93}" type="presParOf" srcId="{32316EA3-9224-4C4B-8486-8BD1096DC159}" destId="{8307ECC1-33B0-486D-A7AE-BCB74A4D95B4}" srcOrd="2" destOrd="0" presId="urn:microsoft.com/office/officeart/2018/2/layout/IconVerticalSolidList"/>
    <dgm:cxn modelId="{782BCF0A-47C6-4531-A443-C6E90D274FB3}" type="presParOf" srcId="{8307ECC1-33B0-486D-A7AE-BCB74A4D95B4}" destId="{EA661334-6BFC-42A9-8F95-77EC2AA4FBB8}" srcOrd="0" destOrd="0" presId="urn:microsoft.com/office/officeart/2018/2/layout/IconVerticalSolidList"/>
    <dgm:cxn modelId="{979FF818-81AD-4A5E-9A26-D9613AE7CD35}" type="presParOf" srcId="{8307ECC1-33B0-486D-A7AE-BCB74A4D95B4}" destId="{4388268D-B371-4DA9-A927-C308C3CA61D6}" srcOrd="1" destOrd="0" presId="urn:microsoft.com/office/officeart/2018/2/layout/IconVerticalSolidList"/>
    <dgm:cxn modelId="{A068C432-B5EE-4BEC-AE78-00F2EB3C7E0A}" type="presParOf" srcId="{8307ECC1-33B0-486D-A7AE-BCB74A4D95B4}" destId="{D2C69C14-ABB8-4E35-894A-C3C345825618}" srcOrd="2" destOrd="0" presId="urn:microsoft.com/office/officeart/2018/2/layout/IconVerticalSolidList"/>
    <dgm:cxn modelId="{E9430765-14EC-4EEC-8B5C-DBD73BB0EF49}" type="presParOf" srcId="{8307ECC1-33B0-486D-A7AE-BCB74A4D95B4}" destId="{981194D7-671F-4D56-A2BE-8ADDF798392E}" srcOrd="3" destOrd="0" presId="urn:microsoft.com/office/officeart/2018/2/layout/IconVerticalSolidList"/>
    <dgm:cxn modelId="{4BB77670-44DC-49D0-9B9A-B6C82324DCEF}" type="presParOf" srcId="{32316EA3-9224-4C4B-8486-8BD1096DC159}" destId="{708B5543-1063-452F-85EB-DB88562AD94A}" srcOrd="3" destOrd="0" presId="urn:microsoft.com/office/officeart/2018/2/layout/IconVerticalSolidList"/>
    <dgm:cxn modelId="{AAC507D2-AF6B-45C6-A8E5-1A555DF12EA2}" type="presParOf" srcId="{32316EA3-9224-4C4B-8486-8BD1096DC159}" destId="{D6A92052-1721-4A76-B2D0-78ED4AD4467B}" srcOrd="4" destOrd="0" presId="urn:microsoft.com/office/officeart/2018/2/layout/IconVerticalSolidList"/>
    <dgm:cxn modelId="{2A1DDCC3-847B-4D6B-B8A6-AED9C59D7A73}" type="presParOf" srcId="{D6A92052-1721-4A76-B2D0-78ED4AD4467B}" destId="{98709626-C038-4AA7-AC71-8534D0ADD04A}" srcOrd="0" destOrd="0" presId="urn:microsoft.com/office/officeart/2018/2/layout/IconVerticalSolidList"/>
    <dgm:cxn modelId="{856722C4-94D1-4DFC-8FFB-F24507E2FAC1}" type="presParOf" srcId="{D6A92052-1721-4A76-B2D0-78ED4AD4467B}" destId="{4A31AEAE-ABFD-4BB3-A209-D0AB85B15879}" srcOrd="1" destOrd="0" presId="urn:microsoft.com/office/officeart/2018/2/layout/IconVerticalSolidList"/>
    <dgm:cxn modelId="{AEB2C812-9AF3-4AB2-A113-CB4F54701807}" type="presParOf" srcId="{D6A92052-1721-4A76-B2D0-78ED4AD4467B}" destId="{B615EE0B-05DD-4956-A9CA-D0682239D683}" srcOrd="2" destOrd="0" presId="urn:microsoft.com/office/officeart/2018/2/layout/IconVerticalSolidList"/>
    <dgm:cxn modelId="{B399FF2A-29FE-4C78-94EF-46B53683F079}" type="presParOf" srcId="{D6A92052-1721-4A76-B2D0-78ED4AD4467B}" destId="{D6A6122C-1FBB-46A8-99E7-4302C2A524F4}" srcOrd="3" destOrd="0" presId="urn:microsoft.com/office/officeart/2018/2/layout/IconVerticalSolidList"/>
    <dgm:cxn modelId="{DC35D712-1F05-4E2B-BD25-D4B320529F44}" type="presParOf" srcId="{32316EA3-9224-4C4B-8486-8BD1096DC159}" destId="{F0F8EFB0-1241-4E9A-B410-18203357E4BD}" srcOrd="5" destOrd="0" presId="urn:microsoft.com/office/officeart/2018/2/layout/IconVerticalSolidList"/>
    <dgm:cxn modelId="{387EDE2A-62FB-4064-9B9D-94B232407B01}" type="presParOf" srcId="{32316EA3-9224-4C4B-8486-8BD1096DC159}" destId="{A105CB2B-8EBE-4125-9DD3-D8E159FCE2BE}" srcOrd="6" destOrd="0" presId="urn:microsoft.com/office/officeart/2018/2/layout/IconVerticalSolidList"/>
    <dgm:cxn modelId="{5234D5E7-DA43-4D25-88A8-0495D391A720}" type="presParOf" srcId="{A105CB2B-8EBE-4125-9DD3-D8E159FCE2BE}" destId="{F45F0536-0EEF-4E2E-8A7C-F0E156CD519C}" srcOrd="0" destOrd="0" presId="urn:microsoft.com/office/officeart/2018/2/layout/IconVerticalSolidList"/>
    <dgm:cxn modelId="{581F8FA3-BE3B-49DE-8469-3A10654301F4}" type="presParOf" srcId="{A105CB2B-8EBE-4125-9DD3-D8E159FCE2BE}" destId="{A3A85426-70FB-4D0B-8294-444D30D0C708}" srcOrd="1" destOrd="0" presId="urn:microsoft.com/office/officeart/2018/2/layout/IconVerticalSolidList"/>
    <dgm:cxn modelId="{B8D0109B-98B9-4EC7-A04C-31E24B1EE976}" type="presParOf" srcId="{A105CB2B-8EBE-4125-9DD3-D8E159FCE2BE}" destId="{B46AE5BF-83A9-4ACE-A8E9-B25FA4B03368}" srcOrd="2" destOrd="0" presId="urn:microsoft.com/office/officeart/2018/2/layout/IconVerticalSolidList"/>
    <dgm:cxn modelId="{9C10B62B-830F-443B-BADA-F502E340AFC3}" type="presParOf" srcId="{A105CB2B-8EBE-4125-9DD3-D8E159FCE2BE}" destId="{3185FE9F-7AD9-4E4C-BD56-5B7409F0CA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43E46E-5A99-495E-AAD8-62DEFB589D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5B1852D-54AD-4D91-A169-BCB43812EF5F}">
      <dgm:prSet/>
      <dgm:spPr/>
      <dgm:t>
        <a:bodyPr/>
        <a:lstStyle/>
        <a:p>
          <a:r>
            <a:rPr lang="en-US" dirty="0"/>
            <a:t>Introduction</a:t>
          </a:r>
        </a:p>
      </dgm:t>
    </dgm:pt>
    <dgm:pt modelId="{A32C7937-E1C2-42A1-8087-96E8211F003A}" type="parTrans" cxnId="{B14D4393-7BDF-45AF-880A-1430F073FE70}">
      <dgm:prSet/>
      <dgm:spPr/>
      <dgm:t>
        <a:bodyPr/>
        <a:lstStyle/>
        <a:p>
          <a:endParaRPr lang="en-US"/>
        </a:p>
      </dgm:t>
    </dgm:pt>
    <dgm:pt modelId="{495FB254-C1C9-45B4-9AF0-698A44ECD423}" type="sibTrans" cxnId="{B14D4393-7BDF-45AF-880A-1430F073FE70}">
      <dgm:prSet/>
      <dgm:spPr/>
      <dgm:t>
        <a:bodyPr/>
        <a:lstStyle/>
        <a:p>
          <a:endParaRPr lang="en-US"/>
        </a:p>
      </dgm:t>
    </dgm:pt>
    <dgm:pt modelId="{B9E17401-3B8D-44A3-B8C6-D58359FB1593}">
      <dgm:prSet/>
      <dgm:spPr/>
      <dgm:t>
        <a:bodyPr/>
        <a:lstStyle/>
        <a:p>
          <a:r>
            <a:rPr lang="en-US" dirty="0"/>
            <a:t>Methods</a:t>
          </a:r>
        </a:p>
      </dgm:t>
    </dgm:pt>
    <dgm:pt modelId="{B50A77A1-4B65-4985-BD0D-A0E09AC863B0}" type="parTrans" cxnId="{E2C3267D-C92C-4F79-9406-492F53576033}">
      <dgm:prSet/>
      <dgm:spPr/>
      <dgm:t>
        <a:bodyPr/>
        <a:lstStyle/>
        <a:p>
          <a:endParaRPr lang="en-US"/>
        </a:p>
      </dgm:t>
    </dgm:pt>
    <dgm:pt modelId="{84F8B439-1741-40AC-BDB2-418D3B2FC11F}" type="sibTrans" cxnId="{E2C3267D-C92C-4F79-9406-492F53576033}">
      <dgm:prSet/>
      <dgm:spPr/>
      <dgm:t>
        <a:bodyPr/>
        <a:lstStyle/>
        <a:p>
          <a:endParaRPr lang="en-US"/>
        </a:p>
      </dgm:t>
    </dgm:pt>
    <dgm:pt modelId="{96D658F5-F2E6-4C16-A7E3-F983E4964840}">
      <dgm:prSet/>
      <dgm:spPr/>
      <dgm:t>
        <a:bodyPr/>
        <a:lstStyle/>
        <a:p>
          <a:r>
            <a:rPr lang="en-US" dirty="0"/>
            <a:t>Results</a:t>
          </a:r>
        </a:p>
      </dgm:t>
    </dgm:pt>
    <dgm:pt modelId="{FFF9E86A-2307-4EC7-9F68-BDCF81BB7BAE}" type="parTrans" cxnId="{E88581EB-7A54-48DA-9397-DE06C38493ED}">
      <dgm:prSet/>
      <dgm:spPr/>
      <dgm:t>
        <a:bodyPr/>
        <a:lstStyle/>
        <a:p>
          <a:endParaRPr lang="en-US"/>
        </a:p>
      </dgm:t>
    </dgm:pt>
    <dgm:pt modelId="{886BD1E8-603D-4E30-A7DE-BC342B79CD11}" type="sibTrans" cxnId="{E88581EB-7A54-48DA-9397-DE06C38493ED}">
      <dgm:prSet/>
      <dgm:spPr/>
      <dgm:t>
        <a:bodyPr/>
        <a:lstStyle/>
        <a:p>
          <a:endParaRPr lang="en-US"/>
        </a:p>
      </dgm:t>
    </dgm:pt>
    <dgm:pt modelId="{2172CDF6-5C24-6E4D-80D5-F9A083CFE5DB}">
      <dgm:prSet/>
      <dgm:spPr/>
      <dgm:t>
        <a:bodyPr/>
        <a:lstStyle/>
        <a:p>
          <a:r>
            <a:rPr lang="en-US" dirty="0"/>
            <a:t>Why the study was done</a:t>
          </a:r>
        </a:p>
      </dgm:t>
    </dgm:pt>
    <dgm:pt modelId="{0E470634-6FDA-1E49-9010-E4E3BE660E5F}" type="parTrans" cxnId="{A54F0276-061A-AD45-A8E5-E07DD7251FA6}">
      <dgm:prSet/>
      <dgm:spPr/>
      <dgm:t>
        <a:bodyPr/>
        <a:lstStyle/>
        <a:p>
          <a:endParaRPr lang="en-US"/>
        </a:p>
      </dgm:t>
    </dgm:pt>
    <dgm:pt modelId="{28E7A4DC-DE02-6748-8DC4-B7DF342BF010}" type="sibTrans" cxnId="{A54F0276-061A-AD45-A8E5-E07DD7251FA6}">
      <dgm:prSet/>
      <dgm:spPr/>
      <dgm:t>
        <a:bodyPr/>
        <a:lstStyle/>
        <a:p>
          <a:endParaRPr lang="en-US"/>
        </a:p>
      </dgm:t>
    </dgm:pt>
    <dgm:pt modelId="{6F0471D1-F59A-3A49-B681-72451351EF9D}">
      <dgm:prSet/>
      <dgm:spPr/>
      <dgm:t>
        <a:bodyPr/>
        <a:lstStyle/>
        <a:p>
          <a:r>
            <a:rPr lang="en-US" dirty="0"/>
            <a:t>How the study was done</a:t>
          </a:r>
        </a:p>
      </dgm:t>
    </dgm:pt>
    <dgm:pt modelId="{DD96F2ED-44AB-9D44-AB19-2E8A38EFACE4}" type="parTrans" cxnId="{228FB45F-175E-0547-BE42-4D17608D9C54}">
      <dgm:prSet/>
      <dgm:spPr/>
      <dgm:t>
        <a:bodyPr/>
        <a:lstStyle/>
        <a:p>
          <a:endParaRPr lang="en-US"/>
        </a:p>
      </dgm:t>
    </dgm:pt>
    <dgm:pt modelId="{0A9D67EC-1947-FA4F-908D-6072CFCFA901}" type="sibTrans" cxnId="{228FB45F-175E-0547-BE42-4D17608D9C54}">
      <dgm:prSet/>
      <dgm:spPr/>
      <dgm:t>
        <a:bodyPr/>
        <a:lstStyle/>
        <a:p>
          <a:endParaRPr lang="en-US"/>
        </a:p>
      </dgm:t>
    </dgm:pt>
    <dgm:pt modelId="{00DA0230-1608-F24E-8D51-E04C3E7F38E9}">
      <dgm:prSet/>
      <dgm:spPr/>
      <dgm:t>
        <a:bodyPr/>
        <a:lstStyle/>
        <a:p>
          <a:r>
            <a:rPr lang="en-US" dirty="0"/>
            <a:t>Discussion</a:t>
          </a:r>
        </a:p>
      </dgm:t>
    </dgm:pt>
    <dgm:pt modelId="{B9F53759-9F60-564C-9886-EE855CFBD11A}" type="parTrans" cxnId="{D382E0EF-9822-E143-9582-AC13DD56A819}">
      <dgm:prSet/>
      <dgm:spPr/>
      <dgm:t>
        <a:bodyPr/>
        <a:lstStyle/>
        <a:p>
          <a:endParaRPr lang="en-US"/>
        </a:p>
      </dgm:t>
    </dgm:pt>
    <dgm:pt modelId="{805E8020-DC76-2247-895C-D2D5F3806B18}" type="sibTrans" cxnId="{D382E0EF-9822-E143-9582-AC13DD56A819}">
      <dgm:prSet/>
      <dgm:spPr/>
      <dgm:t>
        <a:bodyPr/>
        <a:lstStyle/>
        <a:p>
          <a:endParaRPr lang="en-US"/>
        </a:p>
      </dgm:t>
    </dgm:pt>
    <dgm:pt modelId="{D319389E-2257-A942-BE8F-C1496EEA2A59}">
      <dgm:prSet/>
      <dgm:spPr/>
      <dgm:t>
        <a:bodyPr/>
        <a:lstStyle/>
        <a:p>
          <a:r>
            <a:rPr lang="en-US" dirty="0"/>
            <a:t>What the study found</a:t>
          </a:r>
        </a:p>
      </dgm:t>
    </dgm:pt>
    <dgm:pt modelId="{228CE79A-5443-4D4A-8BB6-2B163FA8BEBD}" type="parTrans" cxnId="{44BA6326-1BD3-8D4A-B1D0-5EEDCDFCB759}">
      <dgm:prSet/>
      <dgm:spPr/>
      <dgm:t>
        <a:bodyPr/>
        <a:lstStyle/>
        <a:p>
          <a:endParaRPr lang="en-US"/>
        </a:p>
      </dgm:t>
    </dgm:pt>
    <dgm:pt modelId="{345D2503-DF97-1747-B957-0FD332B6C3E9}" type="sibTrans" cxnId="{44BA6326-1BD3-8D4A-B1D0-5EEDCDFCB759}">
      <dgm:prSet/>
      <dgm:spPr/>
      <dgm:t>
        <a:bodyPr/>
        <a:lstStyle/>
        <a:p>
          <a:endParaRPr lang="en-US"/>
        </a:p>
      </dgm:t>
    </dgm:pt>
    <dgm:pt modelId="{C638E1A9-F788-2F49-9499-6C6D7A56596D}">
      <dgm:prSet/>
      <dgm:spPr/>
      <dgm:t>
        <a:bodyPr/>
        <a:lstStyle/>
        <a:p>
          <a:r>
            <a:rPr lang="en-US"/>
            <a:t>What the results mean and/or imply</a:t>
          </a:r>
          <a:endParaRPr lang="en-US" dirty="0"/>
        </a:p>
      </dgm:t>
    </dgm:pt>
    <dgm:pt modelId="{21C09843-085A-D746-9EE2-B1A3F2DC58CA}" type="parTrans" cxnId="{B9AE5CB6-A9CC-794E-836A-A7F8F15A7CBF}">
      <dgm:prSet/>
      <dgm:spPr/>
      <dgm:t>
        <a:bodyPr/>
        <a:lstStyle/>
        <a:p>
          <a:endParaRPr lang="en-US"/>
        </a:p>
      </dgm:t>
    </dgm:pt>
    <dgm:pt modelId="{4293F905-D365-3742-98CF-E9AF8B7B8F28}" type="sibTrans" cxnId="{B9AE5CB6-A9CC-794E-836A-A7F8F15A7CBF}">
      <dgm:prSet/>
      <dgm:spPr/>
      <dgm:t>
        <a:bodyPr/>
        <a:lstStyle/>
        <a:p>
          <a:endParaRPr lang="en-US"/>
        </a:p>
      </dgm:t>
    </dgm:pt>
    <dgm:pt modelId="{77E3B334-BDCD-7440-955E-A1197AB9AC3F}" type="pres">
      <dgm:prSet presAssocID="{AA43E46E-5A99-495E-AAD8-62DEFB589D99}" presName="linear" presStyleCnt="0">
        <dgm:presLayoutVars>
          <dgm:animLvl val="lvl"/>
          <dgm:resizeHandles val="exact"/>
        </dgm:presLayoutVars>
      </dgm:prSet>
      <dgm:spPr/>
    </dgm:pt>
    <dgm:pt modelId="{B5522EB8-B311-214E-89BC-E10378823B8C}" type="pres">
      <dgm:prSet presAssocID="{F5B1852D-54AD-4D91-A169-BCB43812EF5F}" presName="parentText" presStyleLbl="node1" presStyleIdx="0" presStyleCnt="4">
        <dgm:presLayoutVars>
          <dgm:chMax val="0"/>
          <dgm:bulletEnabled val="1"/>
        </dgm:presLayoutVars>
      </dgm:prSet>
      <dgm:spPr/>
    </dgm:pt>
    <dgm:pt modelId="{7ECEA8D0-FAD9-C545-A26F-9CA311267AF9}" type="pres">
      <dgm:prSet presAssocID="{F5B1852D-54AD-4D91-A169-BCB43812EF5F}" presName="childText" presStyleLbl="revTx" presStyleIdx="0" presStyleCnt="4">
        <dgm:presLayoutVars>
          <dgm:bulletEnabled val="1"/>
        </dgm:presLayoutVars>
      </dgm:prSet>
      <dgm:spPr/>
    </dgm:pt>
    <dgm:pt modelId="{12355469-A6CD-9E41-9C2F-B205F96553D1}" type="pres">
      <dgm:prSet presAssocID="{B9E17401-3B8D-44A3-B8C6-D58359FB1593}" presName="parentText" presStyleLbl="node1" presStyleIdx="1" presStyleCnt="4">
        <dgm:presLayoutVars>
          <dgm:chMax val="0"/>
          <dgm:bulletEnabled val="1"/>
        </dgm:presLayoutVars>
      </dgm:prSet>
      <dgm:spPr/>
    </dgm:pt>
    <dgm:pt modelId="{091FFBF2-DC05-8B48-B9F5-270A5E4D88A1}" type="pres">
      <dgm:prSet presAssocID="{B9E17401-3B8D-44A3-B8C6-D58359FB1593}" presName="childText" presStyleLbl="revTx" presStyleIdx="1" presStyleCnt="4">
        <dgm:presLayoutVars>
          <dgm:bulletEnabled val="1"/>
        </dgm:presLayoutVars>
      </dgm:prSet>
      <dgm:spPr/>
    </dgm:pt>
    <dgm:pt modelId="{43B0F81F-ACA6-1E45-83D5-FDBC2A9E1E02}" type="pres">
      <dgm:prSet presAssocID="{96D658F5-F2E6-4C16-A7E3-F983E4964840}" presName="parentText" presStyleLbl="node1" presStyleIdx="2" presStyleCnt="4">
        <dgm:presLayoutVars>
          <dgm:chMax val="0"/>
          <dgm:bulletEnabled val="1"/>
        </dgm:presLayoutVars>
      </dgm:prSet>
      <dgm:spPr/>
    </dgm:pt>
    <dgm:pt modelId="{7DB76DF0-B654-FA44-9E71-5C4C31AE6F4D}" type="pres">
      <dgm:prSet presAssocID="{96D658F5-F2E6-4C16-A7E3-F983E4964840}" presName="childText" presStyleLbl="revTx" presStyleIdx="2" presStyleCnt="4">
        <dgm:presLayoutVars>
          <dgm:bulletEnabled val="1"/>
        </dgm:presLayoutVars>
      </dgm:prSet>
      <dgm:spPr/>
    </dgm:pt>
    <dgm:pt modelId="{06D4EAA0-634F-094A-973A-6DDFC0FD0D7C}" type="pres">
      <dgm:prSet presAssocID="{00DA0230-1608-F24E-8D51-E04C3E7F38E9}" presName="parentText" presStyleLbl="node1" presStyleIdx="3" presStyleCnt="4">
        <dgm:presLayoutVars>
          <dgm:chMax val="0"/>
          <dgm:bulletEnabled val="1"/>
        </dgm:presLayoutVars>
      </dgm:prSet>
      <dgm:spPr/>
    </dgm:pt>
    <dgm:pt modelId="{E58F43E9-C9D1-874B-9484-49F3AA2ED53E}" type="pres">
      <dgm:prSet presAssocID="{00DA0230-1608-F24E-8D51-E04C3E7F38E9}" presName="childText" presStyleLbl="revTx" presStyleIdx="3" presStyleCnt="4">
        <dgm:presLayoutVars>
          <dgm:bulletEnabled val="1"/>
        </dgm:presLayoutVars>
      </dgm:prSet>
      <dgm:spPr/>
    </dgm:pt>
  </dgm:ptLst>
  <dgm:cxnLst>
    <dgm:cxn modelId="{67F27824-6BC1-0640-8DB1-B5069A942CAE}" type="presOf" srcId="{C638E1A9-F788-2F49-9499-6C6D7A56596D}" destId="{E58F43E9-C9D1-874B-9484-49F3AA2ED53E}" srcOrd="0" destOrd="0" presId="urn:microsoft.com/office/officeart/2005/8/layout/vList2"/>
    <dgm:cxn modelId="{44BA6326-1BD3-8D4A-B1D0-5EEDCDFCB759}" srcId="{96D658F5-F2E6-4C16-A7E3-F983E4964840}" destId="{D319389E-2257-A942-BE8F-C1496EEA2A59}" srcOrd="0" destOrd="0" parTransId="{228CE79A-5443-4D4A-8BB6-2B163FA8BEBD}" sibTransId="{345D2503-DF97-1747-B957-0FD332B6C3E9}"/>
    <dgm:cxn modelId="{6863862F-56B3-014D-8ED5-CC1A229C5B18}" type="presOf" srcId="{F5B1852D-54AD-4D91-A169-BCB43812EF5F}" destId="{B5522EB8-B311-214E-89BC-E10378823B8C}" srcOrd="0" destOrd="0" presId="urn:microsoft.com/office/officeart/2005/8/layout/vList2"/>
    <dgm:cxn modelId="{B0E9D354-D23A-D049-B5FD-80DC96E02E0D}" type="presOf" srcId="{B9E17401-3B8D-44A3-B8C6-D58359FB1593}" destId="{12355469-A6CD-9E41-9C2F-B205F96553D1}" srcOrd="0" destOrd="0" presId="urn:microsoft.com/office/officeart/2005/8/layout/vList2"/>
    <dgm:cxn modelId="{65526E57-FD1D-6A44-9A78-44A191A52582}" type="presOf" srcId="{AA43E46E-5A99-495E-AAD8-62DEFB589D99}" destId="{77E3B334-BDCD-7440-955E-A1197AB9AC3F}" srcOrd="0" destOrd="0" presId="urn:microsoft.com/office/officeart/2005/8/layout/vList2"/>
    <dgm:cxn modelId="{228FB45F-175E-0547-BE42-4D17608D9C54}" srcId="{B9E17401-3B8D-44A3-B8C6-D58359FB1593}" destId="{6F0471D1-F59A-3A49-B681-72451351EF9D}" srcOrd="0" destOrd="0" parTransId="{DD96F2ED-44AB-9D44-AB19-2E8A38EFACE4}" sibTransId="{0A9D67EC-1947-FA4F-908D-6072CFCFA901}"/>
    <dgm:cxn modelId="{4606CB74-F597-E842-B16E-E51F5A282F1B}" type="presOf" srcId="{00DA0230-1608-F24E-8D51-E04C3E7F38E9}" destId="{06D4EAA0-634F-094A-973A-6DDFC0FD0D7C}" srcOrd="0" destOrd="0" presId="urn:microsoft.com/office/officeart/2005/8/layout/vList2"/>
    <dgm:cxn modelId="{A54F0276-061A-AD45-A8E5-E07DD7251FA6}" srcId="{F5B1852D-54AD-4D91-A169-BCB43812EF5F}" destId="{2172CDF6-5C24-6E4D-80D5-F9A083CFE5DB}" srcOrd="0" destOrd="0" parTransId="{0E470634-6FDA-1E49-9010-E4E3BE660E5F}" sibTransId="{28E7A4DC-DE02-6748-8DC4-B7DF342BF010}"/>
    <dgm:cxn modelId="{E2C3267D-C92C-4F79-9406-492F53576033}" srcId="{AA43E46E-5A99-495E-AAD8-62DEFB589D99}" destId="{B9E17401-3B8D-44A3-B8C6-D58359FB1593}" srcOrd="1" destOrd="0" parTransId="{B50A77A1-4B65-4985-BD0D-A0E09AC863B0}" sibTransId="{84F8B439-1741-40AC-BDB2-418D3B2FC11F}"/>
    <dgm:cxn modelId="{B14D4393-7BDF-45AF-880A-1430F073FE70}" srcId="{AA43E46E-5A99-495E-AAD8-62DEFB589D99}" destId="{F5B1852D-54AD-4D91-A169-BCB43812EF5F}" srcOrd="0" destOrd="0" parTransId="{A32C7937-E1C2-42A1-8087-96E8211F003A}" sibTransId="{495FB254-C1C9-45B4-9AF0-698A44ECD423}"/>
    <dgm:cxn modelId="{1FA20B9D-D578-8246-A00E-C834BCCF3721}" type="presOf" srcId="{96D658F5-F2E6-4C16-A7E3-F983E4964840}" destId="{43B0F81F-ACA6-1E45-83D5-FDBC2A9E1E02}" srcOrd="0" destOrd="0" presId="urn:microsoft.com/office/officeart/2005/8/layout/vList2"/>
    <dgm:cxn modelId="{71D0779E-EC01-B845-9C8A-6D91BAA09542}" type="presOf" srcId="{2172CDF6-5C24-6E4D-80D5-F9A083CFE5DB}" destId="{7ECEA8D0-FAD9-C545-A26F-9CA311267AF9}" srcOrd="0" destOrd="0" presId="urn:microsoft.com/office/officeart/2005/8/layout/vList2"/>
    <dgm:cxn modelId="{B9AE5CB6-A9CC-794E-836A-A7F8F15A7CBF}" srcId="{00DA0230-1608-F24E-8D51-E04C3E7F38E9}" destId="{C638E1A9-F788-2F49-9499-6C6D7A56596D}" srcOrd="0" destOrd="0" parTransId="{21C09843-085A-D746-9EE2-B1A3F2DC58CA}" sibTransId="{4293F905-D365-3742-98CF-E9AF8B7B8F28}"/>
    <dgm:cxn modelId="{5C7562DC-6142-DD4A-8131-2DD41EAA25CB}" type="presOf" srcId="{D319389E-2257-A942-BE8F-C1496EEA2A59}" destId="{7DB76DF0-B654-FA44-9E71-5C4C31AE6F4D}" srcOrd="0" destOrd="0" presId="urn:microsoft.com/office/officeart/2005/8/layout/vList2"/>
    <dgm:cxn modelId="{E88581EB-7A54-48DA-9397-DE06C38493ED}" srcId="{AA43E46E-5A99-495E-AAD8-62DEFB589D99}" destId="{96D658F5-F2E6-4C16-A7E3-F983E4964840}" srcOrd="2" destOrd="0" parTransId="{FFF9E86A-2307-4EC7-9F68-BDCF81BB7BAE}" sibTransId="{886BD1E8-603D-4E30-A7DE-BC342B79CD11}"/>
    <dgm:cxn modelId="{D382E0EF-9822-E143-9582-AC13DD56A819}" srcId="{AA43E46E-5A99-495E-AAD8-62DEFB589D99}" destId="{00DA0230-1608-F24E-8D51-E04C3E7F38E9}" srcOrd="3" destOrd="0" parTransId="{B9F53759-9F60-564C-9886-EE855CFBD11A}" sibTransId="{805E8020-DC76-2247-895C-D2D5F3806B18}"/>
    <dgm:cxn modelId="{8836A0F1-CFF6-F341-B2A0-B9FCDA3BA498}" type="presOf" srcId="{6F0471D1-F59A-3A49-B681-72451351EF9D}" destId="{091FFBF2-DC05-8B48-B9F5-270A5E4D88A1}" srcOrd="0" destOrd="0" presId="urn:microsoft.com/office/officeart/2005/8/layout/vList2"/>
    <dgm:cxn modelId="{17619469-68B8-4F42-9278-643C5C51A4ED}" type="presParOf" srcId="{77E3B334-BDCD-7440-955E-A1197AB9AC3F}" destId="{B5522EB8-B311-214E-89BC-E10378823B8C}" srcOrd="0" destOrd="0" presId="urn:microsoft.com/office/officeart/2005/8/layout/vList2"/>
    <dgm:cxn modelId="{C1452FC4-E575-3E43-8AD0-B4AE7DFFF176}" type="presParOf" srcId="{77E3B334-BDCD-7440-955E-A1197AB9AC3F}" destId="{7ECEA8D0-FAD9-C545-A26F-9CA311267AF9}" srcOrd="1" destOrd="0" presId="urn:microsoft.com/office/officeart/2005/8/layout/vList2"/>
    <dgm:cxn modelId="{A4A14D1F-0F39-6E40-92C7-314948EDCA03}" type="presParOf" srcId="{77E3B334-BDCD-7440-955E-A1197AB9AC3F}" destId="{12355469-A6CD-9E41-9C2F-B205F96553D1}" srcOrd="2" destOrd="0" presId="urn:microsoft.com/office/officeart/2005/8/layout/vList2"/>
    <dgm:cxn modelId="{11A10F1B-D35D-6544-AF48-36879EC2EF92}" type="presParOf" srcId="{77E3B334-BDCD-7440-955E-A1197AB9AC3F}" destId="{091FFBF2-DC05-8B48-B9F5-270A5E4D88A1}" srcOrd="3" destOrd="0" presId="urn:microsoft.com/office/officeart/2005/8/layout/vList2"/>
    <dgm:cxn modelId="{9374C82A-E38F-B64C-A823-C136C2251120}" type="presParOf" srcId="{77E3B334-BDCD-7440-955E-A1197AB9AC3F}" destId="{43B0F81F-ACA6-1E45-83D5-FDBC2A9E1E02}" srcOrd="4" destOrd="0" presId="urn:microsoft.com/office/officeart/2005/8/layout/vList2"/>
    <dgm:cxn modelId="{70FDBCE7-7C78-8F4A-99A3-10936A1F8B60}" type="presParOf" srcId="{77E3B334-BDCD-7440-955E-A1197AB9AC3F}" destId="{7DB76DF0-B654-FA44-9E71-5C4C31AE6F4D}" srcOrd="5" destOrd="0" presId="urn:microsoft.com/office/officeart/2005/8/layout/vList2"/>
    <dgm:cxn modelId="{40C5F8CE-B4A7-4B4B-A894-97DABF2EB8E4}" type="presParOf" srcId="{77E3B334-BDCD-7440-955E-A1197AB9AC3F}" destId="{06D4EAA0-634F-094A-973A-6DDFC0FD0D7C}" srcOrd="6" destOrd="0" presId="urn:microsoft.com/office/officeart/2005/8/layout/vList2"/>
    <dgm:cxn modelId="{F04B9140-10B9-5C42-B101-BB12150B2E1B}" type="presParOf" srcId="{77E3B334-BDCD-7440-955E-A1197AB9AC3F}" destId="{E58F43E9-C9D1-874B-9484-49F3AA2ED53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18708C-74E1-4937-A3A8-BFF9232670C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53D44A0-813A-4813-BE81-10B54A993274}">
      <dgm:prSet/>
      <dgm:spPr/>
      <dgm:t>
        <a:bodyPr/>
        <a:lstStyle/>
        <a:p>
          <a:r>
            <a:rPr lang="en-US" dirty="0"/>
            <a:t>Effects of lower extremity manipulation on an incline illusion (Manuscript)</a:t>
          </a:r>
        </a:p>
      </dgm:t>
    </dgm:pt>
    <dgm:pt modelId="{AA551E80-76C6-443E-B71D-C724D75753E6}" type="parTrans" cxnId="{7F4B9E6D-754F-48E9-A04E-1A20F2623B96}">
      <dgm:prSet/>
      <dgm:spPr/>
      <dgm:t>
        <a:bodyPr/>
        <a:lstStyle/>
        <a:p>
          <a:endParaRPr lang="en-US"/>
        </a:p>
      </dgm:t>
    </dgm:pt>
    <dgm:pt modelId="{CB8F5CA6-AEC1-4A14-BC02-D39AF7A2629F}" type="sibTrans" cxnId="{7F4B9E6D-754F-48E9-A04E-1A20F2623B96}">
      <dgm:prSet/>
      <dgm:spPr/>
      <dgm:t>
        <a:bodyPr/>
        <a:lstStyle/>
        <a:p>
          <a:endParaRPr lang="en-US"/>
        </a:p>
      </dgm:t>
    </dgm:pt>
    <dgm:pt modelId="{4721B09D-B6A5-4BE4-8617-E980D395569F}">
      <dgm:prSet/>
      <dgm:spPr/>
      <dgm:t>
        <a:bodyPr/>
        <a:lstStyle/>
        <a:p>
          <a:r>
            <a:rPr lang="en-US"/>
            <a:t>Effects of extremity manipulation on bilateral grip strength (Data Collection)</a:t>
          </a:r>
        </a:p>
      </dgm:t>
    </dgm:pt>
    <dgm:pt modelId="{77DC3C3C-EC32-4F73-A24E-567B58747AB3}" type="parTrans" cxnId="{6ECD4D73-1F3C-486A-B743-393EAE001BE9}">
      <dgm:prSet/>
      <dgm:spPr/>
      <dgm:t>
        <a:bodyPr/>
        <a:lstStyle/>
        <a:p>
          <a:endParaRPr lang="en-US"/>
        </a:p>
      </dgm:t>
    </dgm:pt>
    <dgm:pt modelId="{FAB3B9D7-C28E-4DA4-ABCC-459219D6BB8F}" type="sibTrans" cxnId="{6ECD4D73-1F3C-486A-B743-393EAE001BE9}">
      <dgm:prSet/>
      <dgm:spPr/>
      <dgm:t>
        <a:bodyPr/>
        <a:lstStyle/>
        <a:p>
          <a:endParaRPr lang="en-US"/>
        </a:p>
      </dgm:t>
    </dgm:pt>
    <dgm:pt modelId="{0790A523-8597-488D-BC12-8E5777DB73E0}">
      <dgm:prSet/>
      <dgm:spPr/>
      <dgm:t>
        <a:bodyPr/>
        <a:lstStyle/>
        <a:p>
          <a:r>
            <a:rPr lang="en-US"/>
            <a:t>Effects of spinal and extremity manipulations on grip endurance (IRB Drafting)</a:t>
          </a:r>
        </a:p>
      </dgm:t>
    </dgm:pt>
    <dgm:pt modelId="{3B3EF4F1-3BBC-4436-B68A-F11E5580FD64}" type="parTrans" cxnId="{0998E749-32D4-4AE5-9987-9EA2AD43E777}">
      <dgm:prSet/>
      <dgm:spPr/>
      <dgm:t>
        <a:bodyPr/>
        <a:lstStyle/>
        <a:p>
          <a:endParaRPr lang="en-US"/>
        </a:p>
      </dgm:t>
    </dgm:pt>
    <dgm:pt modelId="{966D539B-ACA9-4A63-8546-DD18823296FC}" type="sibTrans" cxnId="{0998E749-32D4-4AE5-9987-9EA2AD43E777}">
      <dgm:prSet/>
      <dgm:spPr/>
      <dgm:t>
        <a:bodyPr/>
        <a:lstStyle/>
        <a:p>
          <a:endParaRPr lang="en-US"/>
        </a:p>
      </dgm:t>
    </dgm:pt>
    <dgm:pt modelId="{76EDB9B5-96F8-4D38-A0E1-DBE67BF8C021}">
      <dgm:prSet/>
      <dgm:spPr/>
      <dgm:t>
        <a:bodyPr/>
        <a:lstStyle/>
        <a:p>
          <a:r>
            <a:rPr lang="en-US"/>
            <a:t>Perceptual differences in biopsychosocial model parameters between clinicians and patients (IRB Drafting)</a:t>
          </a:r>
        </a:p>
      </dgm:t>
    </dgm:pt>
    <dgm:pt modelId="{A550495A-D264-41B2-AE27-D1B2DBED1AC5}" type="parTrans" cxnId="{39C94245-A7E0-4870-B30C-9F8AB766A530}">
      <dgm:prSet/>
      <dgm:spPr/>
      <dgm:t>
        <a:bodyPr/>
        <a:lstStyle/>
        <a:p>
          <a:endParaRPr lang="en-US"/>
        </a:p>
      </dgm:t>
    </dgm:pt>
    <dgm:pt modelId="{610C22A2-527F-4B95-98A1-E02C3641E977}" type="sibTrans" cxnId="{39C94245-A7E0-4870-B30C-9F8AB766A530}">
      <dgm:prSet/>
      <dgm:spPr/>
      <dgm:t>
        <a:bodyPr/>
        <a:lstStyle/>
        <a:p>
          <a:endParaRPr lang="en-US"/>
        </a:p>
      </dgm:t>
    </dgm:pt>
    <dgm:pt modelId="{93EDE6C8-EE12-43C3-88A7-3674B5B50556}" type="pres">
      <dgm:prSet presAssocID="{E018708C-74E1-4937-A3A8-BFF9232670C3}" presName="root" presStyleCnt="0">
        <dgm:presLayoutVars>
          <dgm:dir/>
          <dgm:resizeHandles val="exact"/>
        </dgm:presLayoutVars>
      </dgm:prSet>
      <dgm:spPr/>
    </dgm:pt>
    <dgm:pt modelId="{3F5FD615-F8A9-42E8-8AF7-464C21AE2E3E}" type="pres">
      <dgm:prSet presAssocID="{E53D44A0-813A-4813-BE81-10B54A993274}" presName="compNode" presStyleCnt="0"/>
      <dgm:spPr/>
    </dgm:pt>
    <dgm:pt modelId="{D09F7FAA-99F3-42B4-8B23-87BC1BE2C0A6}" type="pres">
      <dgm:prSet presAssocID="{E53D44A0-813A-4813-BE81-10B54A993274}" presName="bgRect" presStyleLbl="bgShp" presStyleIdx="0" presStyleCnt="4"/>
      <dgm:spPr/>
    </dgm:pt>
    <dgm:pt modelId="{7C4F7D1F-B9DA-4F1D-A511-88A43CD6B8E1}" type="pres">
      <dgm:prSet presAssocID="{E53D44A0-813A-4813-BE81-10B54A99327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imbing"/>
        </a:ext>
      </dgm:extLst>
    </dgm:pt>
    <dgm:pt modelId="{63E745C2-5F15-4F54-B0CA-9ED16B4C9B5B}" type="pres">
      <dgm:prSet presAssocID="{E53D44A0-813A-4813-BE81-10B54A993274}" presName="spaceRect" presStyleCnt="0"/>
      <dgm:spPr/>
    </dgm:pt>
    <dgm:pt modelId="{B1E90F4E-62A8-4EDD-8210-B8C708DF030D}" type="pres">
      <dgm:prSet presAssocID="{E53D44A0-813A-4813-BE81-10B54A993274}" presName="parTx" presStyleLbl="revTx" presStyleIdx="0" presStyleCnt="4">
        <dgm:presLayoutVars>
          <dgm:chMax val="0"/>
          <dgm:chPref val="0"/>
        </dgm:presLayoutVars>
      </dgm:prSet>
      <dgm:spPr/>
    </dgm:pt>
    <dgm:pt modelId="{53BEF9DC-2BE5-4C7B-9006-1C591812837D}" type="pres">
      <dgm:prSet presAssocID="{CB8F5CA6-AEC1-4A14-BC02-D39AF7A2629F}" presName="sibTrans" presStyleCnt="0"/>
      <dgm:spPr/>
    </dgm:pt>
    <dgm:pt modelId="{F617627A-414A-42C8-96AC-286026C3532D}" type="pres">
      <dgm:prSet presAssocID="{4721B09D-B6A5-4BE4-8617-E980D395569F}" presName="compNode" presStyleCnt="0"/>
      <dgm:spPr/>
    </dgm:pt>
    <dgm:pt modelId="{F7FC30CE-197A-444B-80D7-DE227CA1B6DD}" type="pres">
      <dgm:prSet presAssocID="{4721B09D-B6A5-4BE4-8617-E980D395569F}" presName="bgRect" presStyleLbl="bgShp" presStyleIdx="1" presStyleCnt="4"/>
      <dgm:spPr/>
    </dgm:pt>
    <dgm:pt modelId="{56D85FB7-A9A3-4ADE-9DA1-663FF227D0DF}" type="pres">
      <dgm:prSet presAssocID="{4721B09D-B6A5-4BE4-8617-E980D39556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829C33E1-24A3-441E-989A-70308B6D602A}" type="pres">
      <dgm:prSet presAssocID="{4721B09D-B6A5-4BE4-8617-E980D395569F}" presName="spaceRect" presStyleCnt="0"/>
      <dgm:spPr/>
    </dgm:pt>
    <dgm:pt modelId="{A050FB4D-337E-4167-806D-171E1F1502A3}" type="pres">
      <dgm:prSet presAssocID="{4721B09D-B6A5-4BE4-8617-E980D395569F}" presName="parTx" presStyleLbl="revTx" presStyleIdx="1" presStyleCnt="4">
        <dgm:presLayoutVars>
          <dgm:chMax val="0"/>
          <dgm:chPref val="0"/>
        </dgm:presLayoutVars>
      </dgm:prSet>
      <dgm:spPr/>
    </dgm:pt>
    <dgm:pt modelId="{E3CFDE8B-0B13-440D-9A11-4B8D6AEBF516}" type="pres">
      <dgm:prSet presAssocID="{FAB3B9D7-C28E-4DA4-ABCC-459219D6BB8F}" presName="sibTrans" presStyleCnt="0"/>
      <dgm:spPr/>
    </dgm:pt>
    <dgm:pt modelId="{6D92DB7A-B17B-49A3-BABB-12157C1ABB8C}" type="pres">
      <dgm:prSet presAssocID="{0790A523-8597-488D-BC12-8E5777DB73E0}" presName="compNode" presStyleCnt="0"/>
      <dgm:spPr/>
    </dgm:pt>
    <dgm:pt modelId="{CC216CC8-A1F5-434C-BE8C-37ED257E2174}" type="pres">
      <dgm:prSet presAssocID="{0790A523-8597-488D-BC12-8E5777DB73E0}" presName="bgRect" presStyleLbl="bgShp" presStyleIdx="2" presStyleCnt="4"/>
      <dgm:spPr/>
    </dgm:pt>
    <dgm:pt modelId="{70C39CA0-E2F0-4421-AE69-9BD586DAC1C9}" type="pres">
      <dgm:prSet presAssocID="{0790A523-8597-488D-BC12-8E5777DB73E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eaker with solid fill"/>
        </a:ext>
      </dgm:extLst>
    </dgm:pt>
    <dgm:pt modelId="{FFA0901F-11B8-4E36-96F6-DB4201B2A853}" type="pres">
      <dgm:prSet presAssocID="{0790A523-8597-488D-BC12-8E5777DB73E0}" presName="spaceRect" presStyleCnt="0"/>
      <dgm:spPr/>
    </dgm:pt>
    <dgm:pt modelId="{15775C9B-4288-44DB-BC81-6FCE9212CAAA}" type="pres">
      <dgm:prSet presAssocID="{0790A523-8597-488D-BC12-8E5777DB73E0}" presName="parTx" presStyleLbl="revTx" presStyleIdx="2" presStyleCnt="4">
        <dgm:presLayoutVars>
          <dgm:chMax val="0"/>
          <dgm:chPref val="0"/>
        </dgm:presLayoutVars>
      </dgm:prSet>
      <dgm:spPr/>
    </dgm:pt>
    <dgm:pt modelId="{21F86F0B-5C5E-41E7-8BAF-70670BD07FC9}" type="pres">
      <dgm:prSet presAssocID="{966D539B-ACA9-4A63-8546-DD18823296FC}" presName="sibTrans" presStyleCnt="0"/>
      <dgm:spPr/>
    </dgm:pt>
    <dgm:pt modelId="{79688611-6749-4F6C-BAE4-A8A2F63C4DD4}" type="pres">
      <dgm:prSet presAssocID="{76EDB9B5-96F8-4D38-A0E1-DBE67BF8C021}" presName="compNode" presStyleCnt="0"/>
      <dgm:spPr/>
    </dgm:pt>
    <dgm:pt modelId="{80ECF336-D749-4D30-86A2-6C08E0FE0141}" type="pres">
      <dgm:prSet presAssocID="{76EDB9B5-96F8-4D38-A0E1-DBE67BF8C021}" presName="bgRect" presStyleLbl="bgShp" presStyleIdx="3" presStyleCnt="4"/>
      <dgm:spPr/>
    </dgm:pt>
    <dgm:pt modelId="{15F1F2E5-5002-4373-BB95-C36377816A4D}" type="pres">
      <dgm:prSet presAssocID="{76EDB9B5-96F8-4D38-A0E1-DBE67BF8C0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9CF22E1D-3CB3-4EC2-A143-F0C92D31B94D}" type="pres">
      <dgm:prSet presAssocID="{76EDB9B5-96F8-4D38-A0E1-DBE67BF8C021}" presName="spaceRect" presStyleCnt="0"/>
      <dgm:spPr/>
    </dgm:pt>
    <dgm:pt modelId="{FC6E1882-3E09-44C0-9D19-5E7B312DD77E}" type="pres">
      <dgm:prSet presAssocID="{76EDB9B5-96F8-4D38-A0E1-DBE67BF8C021}" presName="parTx" presStyleLbl="revTx" presStyleIdx="3" presStyleCnt="4">
        <dgm:presLayoutVars>
          <dgm:chMax val="0"/>
          <dgm:chPref val="0"/>
        </dgm:presLayoutVars>
      </dgm:prSet>
      <dgm:spPr/>
    </dgm:pt>
  </dgm:ptLst>
  <dgm:cxnLst>
    <dgm:cxn modelId="{940BE600-8685-4542-B51D-A02021D4C019}" type="presOf" srcId="{E018708C-74E1-4937-A3A8-BFF9232670C3}" destId="{93EDE6C8-EE12-43C3-88A7-3674B5B50556}" srcOrd="0" destOrd="0" presId="urn:microsoft.com/office/officeart/2018/2/layout/IconVerticalSolidList"/>
    <dgm:cxn modelId="{03CDE518-7338-43C2-BE4C-6A919C255E8E}" type="presOf" srcId="{4721B09D-B6A5-4BE4-8617-E980D395569F}" destId="{A050FB4D-337E-4167-806D-171E1F1502A3}" srcOrd="0" destOrd="0" presId="urn:microsoft.com/office/officeart/2018/2/layout/IconVerticalSolidList"/>
    <dgm:cxn modelId="{FD1EC43F-4244-4BCE-9FAF-142B42EC126F}" type="presOf" srcId="{E53D44A0-813A-4813-BE81-10B54A993274}" destId="{B1E90F4E-62A8-4EDD-8210-B8C708DF030D}" srcOrd="0" destOrd="0" presId="urn:microsoft.com/office/officeart/2018/2/layout/IconVerticalSolidList"/>
    <dgm:cxn modelId="{39C94245-A7E0-4870-B30C-9F8AB766A530}" srcId="{E018708C-74E1-4937-A3A8-BFF9232670C3}" destId="{76EDB9B5-96F8-4D38-A0E1-DBE67BF8C021}" srcOrd="3" destOrd="0" parTransId="{A550495A-D264-41B2-AE27-D1B2DBED1AC5}" sibTransId="{610C22A2-527F-4B95-98A1-E02C3641E977}"/>
    <dgm:cxn modelId="{0998E749-32D4-4AE5-9987-9EA2AD43E777}" srcId="{E018708C-74E1-4937-A3A8-BFF9232670C3}" destId="{0790A523-8597-488D-BC12-8E5777DB73E0}" srcOrd="2" destOrd="0" parTransId="{3B3EF4F1-3BBC-4436-B68A-F11E5580FD64}" sibTransId="{966D539B-ACA9-4A63-8546-DD18823296FC}"/>
    <dgm:cxn modelId="{7F4B9E6D-754F-48E9-A04E-1A20F2623B96}" srcId="{E018708C-74E1-4937-A3A8-BFF9232670C3}" destId="{E53D44A0-813A-4813-BE81-10B54A993274}" srcOrd="0" destOrd="0" parTransId="{AA551E80-76C6-443E-B71D-C724D75753E6}" sibTransId="{CB8F5CA6-AEC1-4A14-BC02-D39AF7A2629F}"/>
    <dgm:cxn modelId="{6ECD4D73-1F3C-486A-B743-393EAE001BE9}" srcId="{E018708C-74E1-4937-A3A8-BFF9232670C3}" destId="{4721B09D-B6A5-4BE4-8617-E980D395569F}" srcOrd="1" destOrd="0" parTransId="{77DC3C3C-EC32-4F73-A24E-567B58747AB3}" sibTransId="{FAB3B9D7-C28E-4DA4-ABCC-459219D6BB8F}"/>
    <dgm:cxn modelId="{9037129B-05EC-4A81-B3BD-DBEE39C9A5D3}" type="presOf" srcId="{0790A523-8597-488D-BC12-8E5777DB73E0}" destId="{15775C9B-4288-44DB-BC81-6FCE9212CAAA}" srcOrd="0" destOrd="0" presId="urn:microsoft.com/office/officeart/2018/2/layout/IconVerticalSolidList"/>
    <dgm:cxn modelId="{E2C3F6BC-BC0F-4E4C-8490-9F50A07CDD75}" type="presOf" srcId="{76EDB9B5-96F8-4D38-A0E1-DBE67BF8C021}" destId="{FC6E1882-3E09-44C0-9D19-5E7B312DD77E}" srcOrd="0" destOrd="0" presId="urn:microsoft.com/office/officeart/2018/2/layout/IconVerticalSolidList"/>
    <dgm:cxn modelId="{AD43DEEF-CAAE-48F7-8A6F-537C67E05639}" type="presParOf" srcId="{93EDE6C8-EE12-43C3-88A7-3674B5B50556}" destId="{3F5FD615-F8A9-42E8-8AF7-464C21AE2E3E}" srcOrd="0" destOrd="0" presId="urn:microsoft.com/office/officeart/2018/2/layout/IconVerticalSolidList"/>
    <dgm:cxn modelId="{024B7697-21C6-4A9F-8743-A2202BF6A01E}" type="presParOf" srcId="{3F5FD615-F8A9-42E8-8AF7-464C21AE2E3E}" destId="{D09F7FAA-99F3-42B4-8B23-87BC1BE2C0A6}" srcOrd="0" destOrd="0" presId="urn:microsoft.com/office/officeart/2018/2/layout/IconVerticalSolidList"/>
    <dgm:cxn modelId="{F1BDD58F-4567-470A-AE3A-83CFDAA76854}" type="presParOf" srcId="{3F5FD615-F8A9-42E8-8AF7-464C21AE2E3E}" destId="{7C4F7D1F-B9DA-4F1D-A511-88A43CD6B8E1}" srcOrd="1" destOrd="0" presId="urn:microsoft.com/office/officeart/2018/2/layout/IconVerticalSolidList"/>
    <dgm:cxn modelId="{AB789812-67F3-48CB-8AC7-96C13A048A10}" type="presParOf" srcId="{3F5FD615-F8A9-42E8-8AF7-464C21AE2E3E}" destId="{63E745C2-5F15-4F54-B0CA-9ED16B4C9B5B}" srcOrd="2" destOrd="0" presId="urn:microsoft.com/office/officeart/2018/2/layout/IconVerticalSolidList"/>
    <dgm:cxn modelId="{45AD9128-C4C1-466F-990B-84036AD70622}" type="presParOf" srcId="{3F5FD615-F8A9-42E8-8AF7-464C21AE2E3E}" destId="{B1E90F4E-62A8-4EDD-8210-B8C708DF030D}" srcOrd="3" destOrd="0" presId="urn:microsoft.com/office/officeart/2018/2/layout/IconVerticalSolidList"/>
    <dgm:cxn modelId="{8C2D5565-64EB-43F0-AC21-6A57E93CAFE7}" type="presParOf" srcId="{93EDE6C8-EE12-43C3-88A7-3674B5B50556}" destId="{53BEF9DC-2BE5-4C7B-9006-1C591812837D}" srcOrd="1" destOrd="0" presId="urn:microsoft.com/office/officeart/2018/2/layout/IconVerticalSolidList"/>
    <dgm:cxn modelId="{4CD2FA2A-0CBC-4FEC-8326-087949D3D7F6}" type="presParOf" srcId="{93EDE6C8-EE12-43C3-88A7-3674B5B50556}" destId="{F617627A-414A-42C8-96AC-286026C3532D}" srcOrd="2" destOrd="0" presId="urn:microsoft.com/office/officeart/2018/2/layout/IconVerticalSolidList"/>
    <dgm:cxn modelId="{3D591DC9-8A35-48D5-B1FC-C963343B2206}" type="presParOf" srcId="{F617627A-414A-42C8-96AC-286026C3532D}" destId="{F7FC30CE-197A-444B-80D7-DE227CA1B6DD}" srcOrd="0" destOrd="0" presId="urn:microsoft.com/office/officeart/2018/2/layout/IconVerticalSolidList"/>
    <dgm:cxn modelId="{370DF883-C6D0-4C8F-B606-CEEA64C57B60}" type="presParOf" srcId="{F617627A-414A-42C8-96AC-286026C3532D}" destId="{56D85FB7-A9A3-4ADE-9DA1-663FF227D0DF}" srcOrd="1" destOrd="0" presId="urn:microsoft.com/office/officeart/2018/2/layout/IconVerticalSolidList"/>
    <dgm:cxn modelId="{62CC4ED9-535C-4C20-B02E-32720C53DAB9}" type="presParOf" srcId="{F617627A-414A-42C8-96AC-286026C3532D}" destId="{829C33E1-24A3-441E-989A-70308B6D602A}" srcOrd="2" destOrd="0" presId="urn:microsoft.com/office/officeart/2018/2/layout/IconVerticalSolidList"/>
    <dgm:cxn modelId="{0F0B0E3D-B871-4B0C-963C-5ACED527D362}" type="presParOf" srcId="{F617627A-414A-42C8-96AC-286026C3532D}" destId="{A050FB4D-337E-4167-806D-171E1F1502A3}" srcOrd="3" destOrd="0" presId="urn:microsoft.com/office/officeart/2018/2/layout/IconVerticalSolidList"/>
    <dgm:cxn modelId="{7E7FE8B6-1A36-4651-B5D2-AD5A73A6B41A}" type="presParOf" srcId="{93EDE6C8-EE12-43C3-88A7-3674B5B50556}" destId="{E3CFDE8B-0B13-440D-9A11-4B8D6AEBF516}" srcOrd="3" destOrd="0" presId="urn:microsoft.com/office/officeart/2018/2/layout/IconVerticalSolidList"/>
    <dgm:cxn modelId="{F80FDE8F-0A3C-4329-9721-39820973F768}" type="presParOf" srcId="{93EDE6C8-EE12-43C3-88A7-3674B5B50556}" destId="{6D92DB7A-B17B-49A3-BABB-12157C1ABB8C}" srcOrd="4" destOrd="0" presId="urn:microsoft.com/office/officeart/2018/2/layout/IconVerticalSolidList"/>
    <dgm:cxn modelId="{84E048CC-E134-40C6-A2E0-A4A3D64E64E4}" type="presParOf" srcId="{6D92DB7A-B17B-49A3-BABB-12157C1ABB8C}" destId="{CC216CC8-A1F5-434C-BE8C-37ED257E2174}" srcOrd="0" destOrd="0" presId="urn:microsoft.com/office/officeart/2018/2/layout/IconVerticalSolidList"/>
    <dgm:cxn modelId="{8DEFE5B9-E858-4772-83F1-BBE90C6961EF}" type="presParOf" srcId="{6D92DB7A-B17B-49A3-BABB-12157C1ABB8C}" destId="{70C39CA0-E2F0-4421-AE69-9BD586DAC1C9}" srcOrd="1" destOrd="0" presId="urn:microsoft.com/office/officeart/2018/2/layout/IconVerticalSolidList"/>
    <dgm:cxn modelId="{7783BC2D-182F-4271-A740-9436827E4051}" type="presParOf" srcId="{6D92DB7A-B17B-49A3-BABB-12157C1ABB8C}" destId="{FFA0901F-11B8-4E36-96F6-DB4201B2A853}" srcOrd="2" destOrd="0" presId="urn:microsoft.com/office/officeart/2018/2/layout/IconVerticalSolidList"/>
    <dgm:cxn modelId="{08B4CF17-54A4-4C11-ABF7-4D7D6EDD9C4B}" type="presParOf" srcId="{6D92DB7A-B17B-49A3-BABB-12157C1ABB8C}" destId="{15775C9B-4288-44DB-BC81-6FCE9212CAAA}" srcOrd="3" destOrd="0" presId="urn:microsoft.com/office/officeart/2018/2/layout/IconVerticalSolidList"/>
    <dgm:cxn modelId="{2630CA86-88DE-4168-8473-BB20B5B7051A}" type="presParOf" srcId="{93EDE6C8-EE12-43C3-88A7-3674B5B50556}" destId="{21F86F0B-5C5E-41E7-8BAF-70670BD07FC9}" srcOrd="5" destOrd="0" presId="urn:microsoft.com/office/officeart/2018/2/layout/IconVerticalSolidList"/>
    <dgm:cxn modelId="{701DA199-70B4-404A-B816-26093242D755}" type="presParOf" srcId="{93EDE6C8-EE12-43C3-88A7-3674B5B50556}" destId="{79688611-6749-4F6C-BAE4-A8A2F63C4DD4}" srcOrd="6" destOrd="0" presId="urn:microsoft.com/office/officeart/2018/2/layout/IconVerticalSolidList"/>
    <dgm:cxn modelId="{B8B1BC00-8407-4674-B3CC-AD604A45EC95}" type="presParOf" srcId="{79688611-6749-4F6C-BAE4-A8A2F63C4DD4}" destId="{80ECF336-D749-4D30-86A2-6C08E0FE0141}" srcOrd="0" destOrd="0" presId="urn:microsoft.com/office/officeart/2018/2/layout/IconVerticalSolidList"/>
    <dgm:cxn modelId="{5896C257-88E7-456A-BA96-8F210E20C88C}" type="presParOf" srcId="{79688611-6749-4F6C-BAE4-A8A2F63C4DD4}" destId="{15F1F2E5-5002-4373-BB95-C36377816A4D}" srcOrd="1" destOrd="0" presId="urn:microsoft.com/office/officeart/2018/2/layout/IconVerticalSolidList"/>
    <dgm:cxn modelId="{EDC5B656-6847-4F96-AFB1-CBA55F83A217}" type="presParOf" srcId="{79688611-6749-4F6C-BAE4-A8A2F63C4DD4}" destId="{9CF22E1D-3CB3-4EC2-A143-F0C92D31B94D}" srcOrd="2" destOrd="0" presId="urn:microsoft.com/office/officeart/2018/2/layout/IconVerticalSolidList"/>
    <dgm:cxn modelId="{918563CA-AF6D-40E6-BE0E-5283C9829B78}" type="presParOf" srcId="{79688611-6749-4F6C-BAE4-A8A2F63C4DD4}" destId="{FC6E1882-3E09-44C0-9D19-5E7B312DD7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5F5E1-7BCC-4181-86C6-42925CDC14F9}">
      <dsp:nvSpPr>
        <dsp:cNvPr id="0" name=""/>
        <dsp:cNvSpPr/>
      </dsp:nvSpPr>
      <dsp:spPr>
        <a:xfrm>
          <a:off x="550237" y="56544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4625E-75B1-47BF-B2F9-1D18D078787A}">
      <dsp:nvSpPr>
        <dsp:cNvPr id="0" name=""/>
        <dsp:cNvSpPr/>
      </dsp:nvSpPr>
      <dsp:spPr>
        <a:xfrm>
          <a:off x="784237" y="79944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716ED2-FBEE-4CF8-B9D6-2B37CF79191D}">
      <dsp:nvSpPr>
        <dsp:cNvPr id="0" name=""/>
        <dsp:cNvSpPr/>
      </dsp:nvSpPr>
      <dsp:spPr>
        <a:xfrm>
          <a:off x="199237" y="20054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What is research?</a:t>
          </a:r>
        </a:p>
      </dsp:txBody>
      <dsp:txXfrm>
        <a:off x="199237" y="2005444"/>
        <a:ext cx="1800000" cy="720000"/>
      </dsp:txXfrm>
    </dsp:sp>
    <dsp:sp modelId="{B790A18D-DA61-4B5D-9588-302682B394FC}">
      <dsp:nvSpPr>
        <dsp:cNvPr id="0" name=""/>
        <dsp:cNvSpPr/>
      </dsp:nvSpPr>
      <dsp:spPr>
        <a:xfrm>
          <a:off x="2665237" y="56544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1B764-8F08-4BDF-B066-A6AE6FEC7E7B}">
      <dsp:nvSpPr>
        <dsp:cNvPr id="0" name=""/>
        <dsp:cNvSpPr/>
      </dsp:nvSpPr>
      <dsp:spPr>
        <a:xfrm>
          <a:off x="2899237" y="79944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E23E7A-F50B-41C0-88FD-BCFC63AE744C}">
      <dsp:nvSpPr>
        <dsp:cNvPr id="0" name=""/>
        <dsp:cNvSpPr/>
      </dsp:nvSpPr>
      <dsp:spPr>
        <a:xfrm>
          <a:off x="2314237" y="20054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Causality</a:t>
          </a:r>
        </a:p>
      </dsp:txBody>
      <dsp:txXfrm>
        <a:off x="2314237" y="2005444"/>
        <a:ext cx="1800000" cy="720000"/>
      </dsp:txXfrm>
    </dsp:sp>
    <dsp:sp modelId="{B7BB120B-7391-4573-B821-9CE12DDEFDD6}">
      <dsp:nvSpPr>
        <dsp:cNvPr id="0" name=""/>
        <dsp:cNvSpPr/>
      </dsp:nvSpPr>
      <dsp:spPr>
        <a:xfrm>
          <a:off x="4780237" y="56544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7BFBC-6968-4DA8-8C67-DAFFEAE3C9ED}">
      <dsp:nvSpPr>
        <dsp:cNvPr id="0" name=""/>
        <dsp:cNvSpPr/>
      </dsp:nvSpPr>
      <dsp:spPr>
        <a:xfrm>
          <a:off x="5014237" y="79944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2C28B6-7A6B-4E84-9C2D-D568558FADCB}">
      <dsp:nvSpPr>
        <dsp:cNvPr id="0" name=""/>
        <dsp:cNvSpPr/>
      </dsp:nvSpPr>
      <dsp:spPr>
        <a:xfrm>
          <a:off x="4429237" y="20054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Quantitative versus Qualitative</a:t>
          </a:r>
        </a:p>
      </dsp:txBody>
      <dsp:txXfrm>
        <a:off x="4429237" y="2005444"/>
        <a:ext cx="1800000" cy="720000"/>
      </dsp:txXfrm>
    </dsp:sp>
    <dsp:sp modelId="{FDC02671-23BE-4E58-BF96-7731BD207FE2}">
      <dsp:nvSpPr>
        <dsp:cNvPr id="0" name=""/>
        <dsp:cNvSpPr/>
      </dsp:nvSpPr>
      <dsp:spPr>
        <a:xfrm>
          <a:off x="6895237" y="56544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9BD9C-75A9-4140-ADE1-92654DD3BDAE}">
      <dsp:nvSpPr>
        <dsp:cNvPr id="0" name=""/>
        <dsp:cNvSpPr/>
      </dsp:nvSpPr>
      <dsp:spPr>
        <a:xfrm>
          <a:off x="7129237" y="79944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288025-97E3-4AF3-AA5C-ACDFEB18BBAF}">
      <dsp:nvSpPr>
        <dsp:cNvPr id="0" name=""/>
        <dsp:cNvSpPr/>
      </dsp:nvSpPr>
      <dsp:spPr>
        <a:xfrm>
          <a:off x="6544237" y="20054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Experimental versus Observational</a:t>
          </a:r>
        </a:p>
      </dsp:txBody>
      <dsp:txXfrm>
        <a:off x="6544237" y="2005444"/>
        <a:ext cx="1800000" cy="720000"/>
      </dsp:txXfrm>
    </dsp:sp>
    <dsp:sp modelId="{537F660E-94DE-4CE6-B397-BAB01A8396A8}">
      <dsp:nvSpPr>
        <dsp:cNvPr id="0" name=""/>
        <dsp:cNvSpPr/>
      </dsp:nvSpPr>
      <dsp:spPr>
        <a:xfrm>
          <a:off x="9010237" y="565444"/>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60275-19C5-4EAD-BCE7-E97D74D868D3}">
      <dsp:nvSpPr>
        <dsp:cNvPr id="0" name=""/>
        <dsp:cNvSpPr/>
      </dsp:nvSpPr>
      <dsp:spPr>
        <a:xfrm>
          <a:off x="9244237" y="79944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CEA44D-B322-4718-B3B1-E673F3D554B0}">
      <dsp:nvSpPr>
        <dsp:cNvPr id="0" name=""/>
        <dsp:cNvSpPr/>
      </dsp:nvSpPr>
      <dsp:spPr>
        <a:xfrm>
          <a:off x="8659237" y="20054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Hierarchy of Evidence</a:t>
          </a:r>
        </a:p>
      </dsp:txBody>
      <dsp:txXfrm>
        <a:off x="8659237" y="2005444"/>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6D0B5-B537-4D42-B681-B5D38213DBE6}">
      <dsp:nvSpPr>
        <dsp:cNvPr id="0" name=""/>
        <dsp:cNvSpPr/>
      </dsp:nvSpPr>
      <dsp:spPr>
        <a:xfrm>
          <a:off x="0" y="2140"/>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43420-8431-451A-B554-433E122605B5}">
      <dsp:nvSpPr>
        <dsp:cNvPr id="0" name=""/>
        <dsp:cNvSpPr/>
      </dsp:nvSpPr>
      <dsp:spPr>
        <a:xfrm>
          <a:off x="328149" y="246218"/>
          <a:ext cx="596636" cy="596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845836-711B-4344-A151-30B7C37B4379}">
      <dsp:nvSpPr>
        <dsp:cNvPr id="0" name=""/>
        <dsp:cNvSpPr/>
      </dsp:nvSpPr>
      <dsp:spPr>
        <a:xfrm>
          <a:off x="1252936" y="2140"/>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977900">
            <a:lnSpc>
              <a:spcPct val="90000"/>
            </a:lnSpc>
            <a:spcBef>
              <a:spcPct val="0"/>
            </a:spcBef>
            <a:spcAft>
              <a:spcPct val="35000"/>
            </a:spcAft>
            <a:buNone/>
          </a:pPr>
          <a:r>
            <a:rPr lang="en-US" sz="2200" kern="1200"/>
            <a:t>Introduction</a:t>
          </a:r>
        </a:p>
      </dsp:txBody>
      <dsp:txXfrm>
        <a:off x="1252936" y="2140"/>
        <a:ext cx="5864981" cy="1084793"/>
      </dsp:txXfrm>
    </dsp:sp>
    <dsp:sp modelId="{EA661334-6BFC-42A9-8F95-77EC2AA4FBB8}">
      <dsp:nvSpPr>
        <dsp:cNvPr id="0" name=""/>
        <dsp:cNvSpPr/>
      </dsp:nvSpPr>
      <dsp:spPr>
        <a:xfrm>
          <a:off x="0" y="1358132"/>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8268D-B371-4DA9-A927-C308C3CA61D6}">
      <dsp:nvSpPr>
        <dsp:cNvPr id="0" name=""/>
        <dsp:cNvSpPr/>
      </dsp:nvSpPr>
      <dsp:spPr>
        <a:xfrm>
          <a:off x="328149" y="1602210"/>
          <a:ext cx="596636" cy="596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1194D7-671F-4D56-A2BE-8ADDF798392E}">
      <dsp:nvSpPr>
        <dsp:cNvPr id="0" name=""/>
        <dsp:cNvSpPr/>
      </dsp:nvSpPr>
      <dsp:spPr>
        <a:xfrm>
          <a:off x="1252936" y="1358132"/>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977900">
            <a:lnSpc>
              <a:spcPct val="90000"/>
            </a:lnSpc>
            <a:spcBef>
              <a:spcPct val="0"/>
            </a:spcBef>
            <a:spcAft>
              <a:spcPct val="35000"/>
            </a:spcAft>
            <a:buNone/>
          </a:pPr>
          <a:r>
            <a:rPr lang="en-US" sz="2200" kern="1200"/>
            <a:t>Methods</a:t>
          </a:r>
        </a:p>
      </dsp:txBody>
      <dsp:txXfrm>
        <a:off x="1252936" y="1358132"/>
        <a:ext cx="5864981" cy="1084793"/>
      </dsp:txXfrm>
    </dsp:sp>
    <dsp:sp modelId="{98709626-C038-4AA7-AC71-8534D0ADD04A}">
      <dsp:nvSpPr>
        <dsp:cNvPr id="0" name=""/>
        <dsp:cNvSpPr/>
      </dsp:nvSpPr>
      <dsp:spPr>
        <a:xfrm>
          <a:off x="0" y="2714123"/>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31AEAE-ABFD-4BB3-A209-D0AB85B15879}">
      <dsp:nvSpPr>
        <dsp:cNvPr id="0" name=""/>
        <dsp:cNvSpPr/>
      </dsp:nvSpPr>
      <dsp:spPr>
        <a:xfrm>
          <a:off x="328149" y="2958202"/>
          <a:ext cx="596636" cy="5966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A6122C-1FBB-46A8-99E7-4302C2A524F4}">
      <dsp:nvSpPr>
        <dsp:cNvPr id="0" name=""/>
        <dsp:cNvSpPr/>
      </dsp:nvSpPr>
      <dsp:spPr>
        <a:xfrm>
          <a:off x="1252936" y="2714123"/>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977900">
            <a:lnSpc>
              <a:spcPct val="90000"/>
            </a:lnSpc>
            <a:spcBef>
              <a:spcPct val="0"/>
            </a:spcBef>
            <a:spcAft>
              <a:spcPct val="35000"/>
            </a:spcAft>
            <a:buNone/>
          </a:pPr>
          <a:r>
            <a:rPr lang="en-US" sz="2200" kern="1200"/>
            <a:t>Results</a:t>
          </a:r>
        </a:p>
      </dsp:txBody>
      <dsp:txXfrm>
        <a:off x="1252936" y="2714123"/>
        <a:ext cx="5864981" cy="1084793"/>
      </dsp:txXfrm>
    </dsp:sp>
    <dsp:sp modelId="{F45F0536-0EEF-4E2E-8A7C-F0E156CD519C}">
      <dsp:nvSpPr>
        <dsp:cNvPr id="0" name=""/>
        <dsp:cNvSpPr/>
      </dsp:nvSpPr>
      <dsp:spPr>
        <a:xfrm>
          <a:off x="0" y="4070115"/>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85426-70FB-4D0B-8294-444D30D0C708}">
      <dsp:nvSpPr>
        <dsp:cNvPr id="0" name=""/>
        <dsp:cNvSpPr/>
      </dsp:nvSpPr>
      <dsp:spPr>
        <a:xfrm>
          <a:off x="328149" y="4314193"/>
          <a:ext cx="596636" cy="5966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85FE9F-7AD9-4E4C-BD56-5B7409F0CA00}">
      <dsp:nvSpPr>
        <dsp:cNvPr id="0" name=""/>
        <dsp:cNvSpPr/>
      </dsp:nvSpPr>
      <dsp:spPr>
        <a:xfrm>
          <a:off x="1252936" y="4070115"/>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977900">
            <a:lnSpc>
              <a:spcPct val="90000"/>
            </a:lnSpc>
            <a:spcBef>
              <a:spcPct val="0"/>
            </a:spcBef>
            <a:spcAft>
              <a:spcPct val="35000"/>
            </a:spcAft>
            <a:buNone/>
          </a:pPr>
          <a:r>
            <a:rPr lang="en-US" sz="2200" kern="1200"/>
            <a:t>Discussion/Conclusion </a:t>
          </a:r>
        </a:p>
      </dsp:txBody>
      <dsp:txXfrm>
        <a:off x="1252936" y="4070115"/>
        <a:ext cx="5864981" cy="1084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22EB8-B311-214E-89BC-E10378823B8C}">
      <dsp:nvSpPr>
        <dsp:cNvPr id="0" name=""/>
        <dsp:cNvSpPr/>
      </dsp:nvSpPr>
      <dsp:spPr>
        <a:xfrm>
          <a:off x="0" y="64734"/>
          <a:ext cx="5891471"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Introduction</a:t>
          </a:r>
        </a:p>
      </dsp:txBody>
      <dsp:txXfrm>
        <a:off x="36296" y="101030"/>
        <a:ext cx="5818879" cy="670943"/>
      </dsp:txXfrm>
    </dsp:sp>
    <dsp:sp modelId="{7ECEA8D0-FAD9-C545-A26F-9CA311267AF9}">
      <dsp:nvSpPr>
        <dsp:cNvPr id="0" name=""/>
        <dsp:cNvSpPr/>
      </dsp:nvSpPr>
      <dsp:spPr>
        <a:xfrm>
          <a:off x="0" y="808269"/>
          <a:ext cx="5891471"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Why the study was done</a:t>
          </a:r>
        </a:p>
      </dsp:txBody>
      <dsp:txXfrm>
        <a:off x="0" y="808269"/>
        <a:ext cx="5891471" cy="513360"/>
      </dsp:txXfrm>
    </dsp:sp>
    <dsp:sp modelId="{12355469-A6CD-9E41-9C2F-B205F96553D1}">
      <dsp:nvSpPr>
        <dsp:cNvPr id="0" name=""/>
        <dsp:cNvSpPr/>
      </dsp:nvSpPr>
      <dsp:spPr>
        <a:xfrm>
          <a:off x="0" y="1321629"/>
          <a:ext cx="5891471" cy="743535"/>
        </a:xfrm>
        <a:prstGeom prst="roundRect">
          <a:avLst/>
        </a:prstGeom>
        <a:solidFill>
          <a:schemeClr val="accent5">
            <a:hueOff val="-492280"/>
            <a:satOff val="-1451"/>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Methods</a:t>
          </a:r>
        </a:p>
      </dsp:txBody>
      <dsp:txXfrm>
        <a:off x="36296" y="1357925"/>
        <a:ext cx="5818879" cy="670943"/>
      </dsp:txXfrm>
    </dsp:sp>
    <dsp:sp modelId="{091FFBF2-DC05-8B48-B9F5-270A5E4D88A1}">
      <dsp:nvSpPr>
        <dsp:cNvPr id="0" name=""/>
        <dsp:cNvSpPr/>
      </dsp:nvSpPr>
      <dsp:spPr>
        <a:xfrm>
          <a:off x="0" y="2065164"/>
          <a:ext cx="5891471"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How the study was done</a:t>
          </a:r>
        </a:p>
      </dsp:txBody>
      <dsp:txXfrm>
        <a:off x="0" y="2065164"/>
        <a:ext cx="5891471" cy="513360"/>
      </dsp:txXfrm>
    </dsp:sp>
    <dsp:sp modelId="{43B0F81F-ACA6-1E45-83D5-FDBC2A9E1E02}">
      <dsp:nvSpPr>
        <dsp:cNvPr id="0" name=""/>
        <dsp:cNvSpPr/>
      </dsp:nvSpPr>
      <dsp:spPr>
        <a:xfrm>
          <a:off x="0" y="2578524"/>
          <a:ext cx="5891471" cy="743535"/>
        </a:xfrm>
        <a:prstGeom prst="roundRect">
          <a:avLst/>
        </a:prstGeom>
        <a:solidFill>
          <a:schemeClr val="accent5">
            <a:hueOff val="-984561"/>
            <a:satOff val="-2903"/>
            <a:lumOff val="-33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Results</a:t>
          </a:r>
        </a:p>
      </dsp:txBody>
      <dsp:txXfrm>
        <a:off x="36296" y="2614820"/>
        <a:ext cx="5818879" cy="670943"/>
      </dsp:txXfrm>
    </dsp:sp>
    <dsp:sp modelId="{7DB76DF0-B654-FA44-9E71-5C4C31AE6F4D}">
      <dsp:nvSpPr>
        <dsp:cNvPr id="0" name=""/>
        <dsp:cNvSpPr/>
      </dsp:nvSpPr>
      <dsp:spPr>
        <a:xfrm>
          <a:off x="0" y="3322059"/>
          <a:ext cx="5891471"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What the study found</a:t>
          </a:r>
        </a:p>
      </dsp:txBody>
      <dsp:txXfrm>
        <a:off x="0" y="3322059"/>
        <a:ext cx="5891471" cy="513360"/>
      </dsp:txXfrm>
    </dsp:sp>
    <dsp:sp modelId="{06D4EAA0-634F-094A-973A-6DDFC0FD0D7C}">
      <dsp:nvSpPr>
        <dsp:cNvPr id="0" name=""/>
        <dsp:cNvSpPr/>
      </dsp:nvSpPr>
      <dsp:spPr>
        <a:xfrm>
          <a:off x="0" y="3835419"/>
          <a:ext cx="5891471" cy="743535"/>
        </a:xfrm>
        <a:prstGeom prst="roundRect">
          <a:avLst/>
        </a:prstGeom>
        <a:solidFill>
          <a:schemeClr val="accent5">
            <a:hueOff val="-1476841"/>
            <a:satOff val="-435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Discussion</a:t>
          </a:r>
        </a:p>
      </dsp:txBody>
      <dsp:txXfrm>
        <a:off x="36296" y="3871715"/>
        <a:ext cx="5818879" cy="670943"/>
      </dsp:txXfrm>
    </dsp:sp>
    <dsp:sp modelId="{E58F43E9-C9D1-874B-9484-49F3AA2ED53E}">
      <dsp:nvSpPr>
        <dsp:cNvPr id="0" name=""/>
        <dsp:cNvSpPr/>
      </dsp:nvSpPr>
      <dsp:spPr>
        <a:xfrm>
          <a:off x="0" y="4578954"/>
          <a:ext cx="5891471"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What the results mean and/or imply</a:t>
          </a:r>
          <a:endParaRPr lang="en-US" sz="2400" kern="1200" dirty="0"/>
        </a:p>
      </dsp:txBody>
      <dsp:txXfrm>
        <a:off x="0" y="4578954"/>
        <a:ext cx="5891471" cy="513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F7FAA-99F3-42B4-8B23-87BC1BE2C0A6}">
      <dsp:nvSpPr>
        <dsp:cNvPr id="0" name=""/>
        <dsp:cNvSpPr/>
      </dsp:nvSpPr>
      <dsp:spPr>
        <a:xfrm>
          <a:off x="0" y="2140"/>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4F7D1F-B9DA-4F1D-A511-88A43CD6B8E1}">
      <dsp:nvSpPr>
        <dsp:cNvPr id="0" name=""/>
        <dsp:cNvSpPr/>
      </dsp:nvSpPr>
      <dsp:spPr>
        <a:xfrm>
          <a:off x="328149" y="246218"/>
          <a:ext cx="596636" cy="596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E90F4E-62A8-4EDD-8210-B8C708DF030D}">
      <dsp:nvSpPr>
        <dsp:cNvPr id="0" name=""/>
        <dsp:cNvSpPr/>
      </dsp:nvSpPr>
      <dsp:spPr>
        <a:xfrm>
          <a:off x="1252936" y="2140"/>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889000">
            <a:lnSpc>
              <a:spcPct val="90000"/>
            </a:lnSpc>
            <a:spcBef>
              <a:spcPct val="0"/>
            </a:spcBef>
            <a:spcAft>
              <a:spcPct val="35000"/>
            </a:spcAft>
            <a:buNone/>
          </a:pPr>
          <a:r>
            <a:rPr lang="en-US" sz="2000" kern="1200" dirty="0"/>
            <a:t>Effects of lower extremity manipulation on an incline illusion (Manuscript)</a:t>
          </a:r>
        </a:p>
      </dsp:txBody>
      <dsp:txXfrm>
        <a:off x="1252936" y="2140"/>
        <a:ext cx="5864981" cy="1084793"/>
      </dsp:txXfrm>
    </dsp:sp>
    <dsp:sp modelId="{F7FC30CE-197A-444B-80D7-DE227CA1B6DD}">
      <dsp:nvSpPr>
        <dsp:cNvPr id="0" name=""/>
        <dsp:cNvSpPr/>
      </dsp:nvSpPr>
      <dsp:spPr>
        <a:xfrm>
          <a:off x="0" y="1358132"/>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85FB7-A9A3-4ADE-9DA1-663FF227D0DF}">
      <dsp:nvSpPr>
        <dsp:cNvPr id="0" name=""/>
        <dsp:cNvSpPr/>
      </dsp:nvSpPr>
      <dsp:spPr>
        <a:xfrm>
          <a:off x="328149" y="1602210"/>
          <a:ext cx="596636" cy="596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50FB4D-337E-4167-806D-171E1F1502A3}">
      <dsp:nvSpPr>
        <dsp:cNvPr id="0" name=""/>
        <dsp:cNvSpPr/>
      </dsp:nvSpPr>
      <dsp:spPr>
        <a:xfrm>
          <a:off x="1252936" y="1358132"/>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889000">
            <a:lnSpc>
              <a:spcPct val="90000"/>
            </a:lnSpc>
            <a:spcBef>
              <a:spcPct val="0"/>
            </a:spcBef>
            <a:spcAft>
              <a:spcPct val="35000"/>
            </a:spcAft>
            <a:buNone/>
          </a:pPr>
          <a:r>
            <a:rPr lang="en-US" sz="2000" kern="1200"/>
            <a:t>Effects of extremity manipulation on bilateral grip strength (Data Collection)</a:t>
          </a:r>
        </a:p>
      </dsp:txBody>
      <dsp:txXfrm>
        <a:off x="1252936" y="1358132"/>
        <a:ext cx="5864981" cy="1084793"/>
      </dsp:txXfrm>
    </dsp:sp>
    <dsp:sp modelId="{CC216CC8-A1F5-434C-BE8C-37ED257E2174}">
      <dsp:nvSpPr>
        <dsp:cNvPr id="0" name=""/>
        <dsp:cNvSpPr/>
      </dsp:nvSpPr>
      <dsp:spPr>
        <a:xfrm>
          <a:off x="0" y="2714123"/>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39CA0-E2F0-4421-AE69-9BD586DAC1C9}">
      <dsp:nvSpPr>
        <dsp:cNvPr id="0" name=""/>
        <dsp:cNvSpPr/>
      </dsp:nvSpPr>
      <dsp:spPr>
        <a:xfrm>
          <a:off x="328149" y="2958202"/>
          <a:ext cx="596636" cy="59663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775C9B-4288-44DB-BC81-6FCE9212CAAA}">
      <dsp:nvSpPr>
        <dsp:cNvPr id="0" name=""/>
        <dsp:cNvSpPr/>
      </dsp:nvSpPr>
      <dsp:spPr>
        <a:xfrm>
          <a:off x="1252936" y="2714123"/>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889000">
            <a:lnSpc>
              <a:spcPct val="90000"/>
            </a:lnSpc>
            <a:spcBef>
              <a:spcPct val="0"/>
            </a:spcBef>
            <a:spcAft>
              <a:spcPct val="35000"/>
            </a:spcAft>
            <a:buNone/>
          </a:pPr>
          <a:r>
            <a:rPr lang="en-US" sz="2000" kern="1200"/>
            <a:t>Effects of spinal and extremity manipulations on grip endurance (IRB Drafting)</a:t>
          </a:r>
        </a:p>
      </dsp:txBody>
      <dsp:txXfrm>
        <a:off x="1252936" y="2714123"/>
        <a:ext cx="5864981" cy="1084793"/>
      </dsp:txXfrm>
    </dsp:sp>
    <dsp:sp modelId="{80ECF336-D749-4D30-86A2-6C08E0FE0141}">
      <dsp:nvSpPr>
        <dsp:cNvPr id="0" name=""/>
        <dsp:cNvSpPr/>
      </dsp:nvSpPr>
      <dsp:spPr>
        <a:xfrm>
          <a:off x="0" y="4070115"/>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1F2E5-5002-4373-BB95-C36377816A4D}">
      <dsp:nvSpPr>
        <dsp:cNvPr id="0" name=""/>
        <dsp:cNvSpPr/>
      </dsp:nvSpPr>
      <dsp:spPr>
        <a:xfrm>
          <a:off x="328149" y="4314193"/>
          <a:ext cx="596636" cy="5966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6E1882-3E09-44C0-9D19-5E7B312DD77E}">
      <dsp:nvSpPr>
        <dsp:cNvPr id="0" name=""/>
        <dsp:cNvSpPr/>
      </dsp:nvSpPr>
      <dsp:spPr>
        <a:xfrm>
          <a:off x="1252936" y="4070115"/>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889000">
            <a:lnSpc>
              <a:spcPct val="90000"/>
            </a:lnSpc>
            <a:spcBef>
              <a:spcPct val="0"/>
            </a:spcBef>
            <a:spcAft>
              <a:spcPct val="35000"/>
            </a:spcAft>
            <a:buNone/>
          </a:pPr>
          <a:r>
            <a:rPr lang="en-US" sz="2000" kern="1200"/>
            <a:t>Perceptual differences in biopsychosocial model parameters between clinicians and patients (IRB Drafting)</a:t>
          </a:r>
        </a:p>
      </dsp:txBody>
      <dsp:txXfrm>
        <a:off x="1252936" y="4070115"/>
        <a:ext cx="5864981" cy="108479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6/16/21</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090633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6/16/21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86841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6/16/21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3489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6/16/21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3171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6/16/21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59593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6/16/21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9611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6/16/21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0977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6/16/21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0399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6/16/21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6387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6/16/21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8157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6/16/21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5239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6/16/21</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21821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nnals.org/aim/fullarticle/2700389/prisma-extension-scoping-reviews-prisma-scr-checklist-explanation"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descr="Colourful printed pages">
            <a:extLst>
              <a:ext uri="{FF2B5EF4-FFF2-40B4-BE49-F238E27FC236}">
                <a16:creationId xmlns:a16="http://schemas.microsoft.com/office/drawing/2014/main" id="{1830C043-6486-4C4F-B244-1397C957033B}"/>
              </a:ext>
            </a:extLst>
          </p:cNvPr>
          <p:cNvPicPr>
            <a:picLocks noChangeAspect="1"/>
          </p:cNvPicPr>
          <p:nvPr/>
        </p:nvPicPr>
        <p:blipFill rotWithShape="1">
          <a:blip r:embed="rId2">
            <a:alphaModFix amt="40000"/>
          </a:blip>
          <a:srcRect r="-1" b="15708"/>
          <a:stretch/>
        </p:blipFill>
        <p:spPr>
          <a:xfrm>
            <a:off x="1525" y="1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747AF80-2F71-BB4A-A531-A080F52E4E68}"/>
              </a:ext>
            </a:extLst>
          </p:cNvPr>
          <p:cNvSpPr>
            <a:spLocks noGrp="1"/>
          </p:cNvSpPr>
          <p:nvPr>
            <p:ph type="ctrTitle"/>
          </p:nvPr>
        </p:nvSpPr>
        <p:spPr>
          <a:xfrm>
            <a:off x="2562606" y="1122363"/>
            <a:ext cx="7063739" cy="2387600"/>
          </a:xfrm>
        </p:spPr>
        <p:txBody>
          <a:bodyPr>
            <a:normAutofit/>
          </a:bodyPr>
          <a:lstStyle/>
          <a:p>
            <a:r>
              <a:rPr lang="en-US" dirty="0">
                <a:solidFill>
                  <a:srgbClr val="FFFFFF"/>
                </a:solidFill>
              </a:rPr>
              <a:t>Scientific Manuscripts</a:t>
            </a:r>
          </a:p>
        </p:txBody>
      </p:sp>
      <p:sp>
        <p:nvSpPr>
          <p:cNvPr id="3" name="Subtitle 2">
            <a:extLst>
              <a:ext uri="{FF2B5EF4-FFF2-40B4-BE49-F238E27FC236}">
                <a16:creationId xmlns:a16="http://schemas.microsoft.com/office/drawing/2014/main" id="{335EF671-CD63-7747-B868-97092A803CE3}"/>
              </a:ext>
            </a:extLst>
          </p:cNvPr>
          <p:cNvSpPr>
            <a:spLocks noGrp="1"/>
          </p:cNvSpPr>
          <p:nvPr>
            <p:ph type="subTitle" idx="1"/>
          </p:nvPr>
        </p:nvSpPr>
        <p:spPr>
          <a:xfrm>
            <a:off x="2562606" y="3602038"/>
            <a:ext cx="7063739" cy="1655762"/>
          </a:xfrm>
        </p:spPr>
        <p:txBody>
          <a:bodyPr>
            <a:normAutofit/>
          </a:bodyPr>
          <a:lstStyle/>
          <a:p>
            <a:r>
              <a:rPr lang="en-US" dirty="0">
                <a:solidFill>
                  <a:srgbClr val="FFFFFF"/>
                </a:solidFill>
              </a:rPr>
              <a:t>Chris Malaya, DC, PhD(s)</a:t>
            </a:r>
          </a:p>
        </p:txBody>
      </p:sp>
    </p:spTree>
    <p:extLst>
      <p:ext uri="{BB962C8B-B14F-4D97-AF65-F5344CB8AC3E}">
        <p14:creationId xmlns:p14="http://schemas.microsoft.com/office/powerpoint/2010/main" val="2205339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8645-5B35-DF42-99A6-DF73292C6926}"/>
              </a:ext>
            </a:extLst>
          </p:cNvPr>
          <p:cNvSpPr>
            <a:spLocks noGrp="1"/>
          </p:cNvSpPr>
          <p:nvPr>
            <p:ph type="title"/>
          </p:nvPr>
        </p:nvSpPr>
        <p:spPr/>
        <p:txBody>
          <a:bodyPr/>
          <a:lstStyle/>
          <a:p>
            <a:r>
              <a:rPr lang="en-US" dirty="0"/>
              <a:t>Causality Example</a:t>
            </a:r>
          </a:p>
        </p:txBody>
      </p:sp>
      <p:sp>
        <p:nvSpPr>
          <p:cNvPr id="3" name="Content Placeholder 2">
            <a:extLst>
              <a:ext uri="{FF2B5EF4-FFF2-40B4-BE49-F238E27FC236}">
                <a16:creationId xmlns:a16="http://schemas.microsoft.com/office/drawing/2014/main" id="{235627FD-CF2F-2B4E-B90E-A9FC89DD7B0A}"/>
              </a:ext>
            </a:extLst>
          </p:cNvPr>
          <p:cNvSpPr>
            <a:spLocks noGrp="1"/>
          </p:cNvSpPr>
          <p:nvPr>
            <p:ph idx="1"/>
          </p:nvPr>
        </p:nvSpPr>
        <p:spPr>
          <a:xfrm>
            <a:off x="6981567" y="2668076"/>
            <a:ext cx="4794422" cy="3508886"/>
          </a:xfrm>
        </p:spPr>
        <p:txBody>
          <a:bodyPr>
            <a:normAutofit/>
          </a:bodyPr>
          <a:lstStyle/>
          <a:p>
            <a:r>
              <a:rPr lang="en-US" b="1" dirty="0"/>
              <a:t>Is our global lack of pirates causing the planet’s temperature to rise?</a:t>
            </a:r>
          </a:p>
          <a:p>
            <a:r>
              <a:rPr lang="en-US" b="1" dirty="0"/>
              <a:t>Is anyone questioning these findings ? (Please say yes) </a:t>
            </a:r>
          </a:p>
          <a:p>
            <a:r>
              <a:rPr lang="en-US" b="1" dirty="0"/>
              <a:t>Why?</a:t>
            </a:r>
          </a:p>
          <a:p>
            <a:endParaRPr lang="en-US" dirty="0"/>
          </a:p>
        </p:txBody>
      </p:sp>
      <p:pic>
        <p:nvPicPr>
          <p:cNvPr id="2050" name="Picture 2" descr="[NZ Geographic] Life Hackers: Should gene editing be ...">
            <a:extLst>
              <a:ext uri="{FF2B5EF4-FFF2-40B4-BE49-F238E27FC236}">
                <a16:creationId xmlns:a16="http://schemas.microsoft.com/office/drawing/2014/main" id="{E43FE0F6-1359-B74F-9E9C-FA5FC85C9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66" y="1516586"/>
            <a:ext cx="6508905" cy="466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7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7D60-6B05-BA49-8F05-7338717AF2B5}"/>
              </a:ext>
            </a:extLst>
          </p:cNvPr>
          <p:cNvSpPr>
            <a:spLocks noGrp="1"/>
          </p:cNvSpPr>
          <p:nvPr>
            <p:ph type="title"/>
          </p:nvPr>
        </p:nvSpPr>
        <p:spPr/>
        <p:txBody>
          <a:bodyPr/>
          <a:lstStyle/>
          <a:p>
            <a:r>
              <a:rPr lang="en-US" dirty="0"/>
              <a:t>Causality Example</a:t>
            </a:r>
          </a:p>
        </p:txBody>
      </p:sp>
      <p:sp>
        <p:nvSpPr>
          <p:cNvPr id="3" name="Content Placeholder 2">
            <a:extLst>
              <a:ext uri="{FF2B5EF4-FFF2-40B4-BE49-F238E27FC236}">
                <a16:creationId xmlns:a16="http://schemas.microsoft.com/office/drawing/2014/main" id="{91FA296B-D0B0-B945-8309-E3348FC7BDB6}"/>
              </a:ext>
            </a:extLst>
          </p:cNvPr>
          <p:cNvSpPr>
            <a:spLocks noGrp="1"/>
          </p:cNvSpPr>
          <p:nvPr>
            <p:ph idx="1"/>
          </p:nvPr>
        </p:nvSpPr>
        <p:spPr>
          <a:xfrm>
            <a:off x="777240" y="1825625"/>
            <a:ext cx="6833523" cy="4351338"/>
          </a:xfrm>
        </p:spPr>
        <p:txBody>
          <a:bodyPr>
            <a:normAutofit/>
          </a:bodyPr>
          <a:lstStyle/>
          <a:p>
            <a:r>
              <a:rPr lang="en-US" dirty="0"/>
              <a:t>What’s a good example of a truly causal relationship?</a:t>
            </a:r>
          </a:p>
          <a:p>
            <a:pPr lvl="1"/>
            <a:r>
              <a:rPr lang="en-US" dirty="0"/>
              <a:t>Let’s say I’m in a room with a light switch and light bulb…</a:t>
            </a:r>
          </a:p>
          <a:p>
            <a:pPr lvl="2"/>
            <a:r>
              <a:rPr lang="en-US" dirty="0"/>
              <a:t>If I flip the switch to </a:t>
            </a:r>
            <a:r>
              <a:rPr lang="en-US" b="1" dirty="0"/>
              <a:t>on</a:t>
            </a:r>
            <a:r>
              <a:rPr lang="en-US" dirty="0"/>
              <a:t>, the light goes </a:t>
            </a:r>
            <a:r>
              <a:rPr lang="en-US" b="1" dirty="0"/>
              <a:t>on</a:t>
            </a:r>
            <a:r>
              <a:rPr lang="en-US" dirty="0"/>
              <a:t>. </a:t>
            </a:r>
          </a:p>
          <a:p>
            <a:pPr lvl="2"/>
            <a:r>
              <a:rPr lang="en-US" dirty="0"/>
              <a:t>If I turn the switch to </a:t>
            </a:r>
            <a:r>
              <a:rPr lang="en-US" b="1" dirty="0"/>
              <a:t>off</a:t>
            </a:r>
            <a:r>
              <a:rPr lang="en-US" dirty="0"/>
              <a:t>, the light goes </a:t>
            </a:r>
            <a:r>
              <a:rPr lang="en-US" b="1" dirty="0"/>
              <a:t>off</a:t>
            </a:r>
            <a:r>
              <a:rPr lang="en-US" dirty="0"/>
              <a:t>.</a:t>
            </a:r>
          </a:p>
          <a:p>
            <a:pPr lvl="2"/>
            <a:r>
              <a:rPr lang="en-US" dirty="0"/>
              <a:t>The light never goes on, unless I flip the switch to on.</a:t>
            </a:r>
          </a:p>
          <a:p>
            <a:pPr lvl="2"/>
            <a:r>
              <a:rPr lang="en-US" dirty="0"/>
              <a:t>The light never goes off, unless I turn the switch to off.</a:t>
            </a:r>
          </a:p>
          <a:p>
            <a:pPr lvl="2"/>
            <a:r>
              <a:rPr lang="en-US" b="1" dirty="0"/>
              <a:t>Can I safely say the light switch is causing the light bulb to go on and off?</a:t>
            </a:r>
          </a:p>
          <a:p>
            <a:r>
              <a:rPr lang="en-US" dirty="0"/>
              <a:t>Can you ever be *really* sure a relationship is causal?</a:t>
            </a:r>
          </a:p>
          <a:p>
            <a:pPr lvl="1"/>
            <a:r>
              <a:rPr lang="en-US" dirty="0"/>
              <a:t>Has anyone ever seen a black swan?</a:t>
            </a:r>
          </a:p>
          <a:p>
            <a:pPr lvl="2"/>
            <a:r>
              <a:rPr lang="en-US" dirty="0"/>
              <a:t>We cannot prove a negative</a:t>
            </a:r>
          </a:p>
          <a:p>
            <a:pPr lvl="2"/>
            <a:r>
              <a:rPr lang="en-US" dirty="0"/>
              <a:t>We cannot really “prove” anything 100% (“theories”)</a:t>
            </a:r>
          </a:p>
          <a:p>
            <a:pPr lvl="2"/>
            <a:r>
              <a:rPr lang="en-US" dirty="0"/>
              <a:t>But we can make a model to predict and use that to do cool (</a:t>
            </a:r>
            <a:r>
              <a:rPr lang="en-US" dirty="0" err="1"/>
              <a:t>sciencey</a:t>
            </a:r>
            <a:r>
              <a:rPr lang="en-US" dirty="0"/>
              <a:t>) stuff</a:t>
            </a:r>
          </a:p>
        </p:txBody>
      </p:sp>
      <p:pic>
        <p:nvPicPr>
          <p:cNvPr id="4098" name="Picture 2" descr="Bulb light with switch Royalty Free Vector Image">
            <a:extLst>
              <a:ext uri="{FF2B5EF4-FFF2-40B4-BE49-F238E27FC236}">
                <a16:creationId xmlns:a16="http://schemas.microsoft.com/office/drawing/2014/main" id="{474594DE-38C1-AC4B-BB4E-4E4C6FA18A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08"/>
          <a:stretch/>
        </p:blipFill>
        <p:spPr bwMode="auto">
          <a:xfrm>
            <a:off x="8045737" y="1571624"/>
            <a:ext cx="4146263"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08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908DE9-5647-483E-B731-49D34A83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6962B4-5DCE-4745-A877-F7237DA68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3" name="Freeform: Shape 12">
            <a:extLst>
              <a:ext uri="{FF2B5EF4-FFF2-40B4-BE49-F238E27FC236}">
                <a16:creationId xmlns:a16="http://schemas.microsoft.com/office/drawing/2014/main" id="{FFC31C6D-653C-4C57-B226-ED6CE571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2590" y="0"/>
            <a:ext cx="8389411" cy="6858000"/>
          </a:xfrm>
          <a:custGeom>
            <a:avLst/>
            <a:gdLst>
              <a:gd name="connsiteX0" fmla="*/ 1405847 w 8389411"/>
              <a:gd name="connsiteY0" fmla="*/ 0 h 6858000"/>
              <a:gd name="connsiteX1" fmla="*/ 8389411 w 8389411"/>
              <a:gd name="connsiteY1" fmla="*/ 0 h 6858000"/>
              <a:gd name="connsiteX2" fmla="*/ 8389411 w 8389411"/>
              <a:gd name="connsiteY2" fmla="*/ 6858000 h 6858000"/>
              <a:gd name="connsiteX3" fmla="*/ 1403382 w 8389411"/>
              <a:gd name="connsiteY3" fmla="*/ 6858000 h 6858000"/>
              <a:gd name="connsiteX4" fmla="*/ 1126450 w 8389411"/>
              <a:gd name="connsiteY4" fmla="*/ 6554701 h 6858000"/>
              <a:gd name="connsiteX5" fmla="*/ 0 w 8389411"/>
              <a:gd name="connsiteY5" fmla="*/ 3431347 h 6858000"/>
              <a:gd name="connsiteX6" fmla="*/ 1281495 w 8389411"/>
              <a:gd name="connsiteY6" fmla="*/ 129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411" h="6858000">
                <a:moveTo>
                  <a:pt x="1405847" y="0"/>
                </a:moveTo>
                <a:lnTo>
                  <a:pt x="8389411" y="0"/>
                </a:lnTo>
                <a:lnTo>
                  <a:pt x="8389411" y="6858000"/>
                </a:lnTo>
                <a:lnTo>
                  <a:pt x="1403382" y="6858000"/>
                </a:lnTo>
                <a:lnTo>
                  <a:pt x="1126450" y="6554701"/>
                </a:lnTo>
                <a:cubicBezTo>
                  <a:pt x="422736" y="5705928"/>
                  <a:pt x="0" y="4617776"/>
                  <a:pt x="0" y="3431347"/>
                </a:cubicBezTo>
                <a:cubicBezTo>
                  <a:pt x="0" y="2160173"/>
                  <a:pt x="485281" y="1001818"/>
                  <a:pt x="1281495" y="1298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C310B041-3468-403A-926B-E3C1CF443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914" y="299808"/>
            <a:ext cx="11521822" cy="6038357"/>
            <a:chOff x="244914" y="299808"/>
            <a:chExt cx="11521822" cy="6038357"/>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295" y="51570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99" y="574164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0333" y="6032385"/>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914" y="582103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a:xfrm>
            <a:off x="770878" y="952022"/>
            <a:ext cx="2862591" cy="5157049"/>
          </a:xfrm>
        </p:spPr>
        <p:txBody>
          <a:bodyPr anchor="ctr">
            <a:normAutofit/>
          </a:bodyPr>
          <a:lstStyle/>
          <a:p>
            <a:r>
              <a:rPr lang="en-US" sz="4100" dirty="0"/>
              <a:t>Qualitative vs. Quantitative</a:t>
            </a:r>
          </a:p>
        </p:txBody>
      </p:sp>
      <p:grpSp>
        <p:nvGrpSpPr>
          <p:cNvPr id="25" name="Group 24">
            <a:extLst>
              <a:ext uri="{FF2B5EF4-FFF2-40B4-BE49-F238E27FC236}">
                <a16:creationId xmlns:a16="http://schemas.microsoft.com/office/drawing/2014/main" id="{93113CBE-B095-D745-8C28-758E6BF2E541}"/>
              </a:ext>
            </a:extLst>
          </p:cNvPr>
          <p:cNvGrpSpPr/>
          <p:nvPr/>
        </p:nvGrpSpPr>
        <p:grpSpPr>
          <a:xfrm>
            <a:off x="4295649" y="3645395"/>
            <a:ext cx="7237866" cy="824401"/>
            <a:chOff x="0" y="2578524"/>
            <a:chExt cx="7117918" cy="719549"/>
          </a:xfrm>
        </p:grpSpPr>
        <p:sp>
          <p:nvSpPr>
            <p:cNvPr id="29" name="Rounded Rectangle 28">
              <a:extLst>
                <a:ext uri="{FF2B5EF4-FFF2-40B4-BE49-F238E27FC236}">
                  <a16:creationId xmlns:a16="http://schemas.microsoft.com/office/drawing/2014/main" id="{C1CE63FA-AB64-9C4C-B0E9-18205D9920B4}"/>
                </a:ext>
              </a:extLst>
            </p:cNvPr>
            <p:cNvSpPr/>
            <p:nvPr/>
          </p:nvSpPr>
          <p:spPr>
            <a:xfrm>
              <a:off x="0" y="2578524"/>
              <a:ext cx="7117918" cy="719549"/>
            </a:xfrm>
            <a:prstGeom prst="roundRect">
              <a:avLst/>
            </a:prstGeom>
          </p:spPr>
          <p:style>
            <a:lnRef idx="2">
              <a:schemeClr val="lt1">
                <a:hueOff val="0"/>
                <a:satOff val="0"/>
                <a:lumOff val="0"/>
                <a:alphaOff val="0"/>
              </a:schemeClr>
            </a:lnRef>
            <a:fillRef idx="1">
              <a:schemeClr val="accent2">
                <a:hueOff val="-1491394"/>
                <a:satOff val="-496"/>
                <a:lumOff val="7058"/>
                <a:alphaOff val="0"/>
              </a:schemeClr>
            </a:fillRef>
            <a:effectRef idx="0">
              <a:schemeClr val="accent2">
                <a:hueOff val="-1491394"/>
                <a:satOff val="-496"/>
                <a:lumOff val="7058"/>
                <a:alphaOff val="0"/>
              </a:schemeClr>
            </a:effectRef>
            <a:fontRef idx="minor">
              <a:schemeClr val="lt1"/>
            </a:fontRef>
          </p:style>
        </p:sp>
        <p:sp>
          <p:nvSpPr>
            <p:cNvPr id="30" name="Rounded Rectangle 4">
              <a:extLst>
                <a:ext uri="{FF2B5EF4-FFF2-40B4-BE49-F238E27FC236}">
                  <a16:creationId xmlns:a16="http://schemas.microsoft.com/office/drawing/2014/main" id="{210AEFAD-563D-CA40-B4B6-4F4A547A1C19}"/>
                </a:ext>
              </a:extLst>
            </p:cNvPr>
            <p:cNvSpPr txBox="1"/>
            <p:nvPr/>
          </p:nvSpPr>
          <p:spPr>
            <a:xfrm>
              <a:off x="35125" y="2613649"/>
              <a:ext cx="7047668" cy="649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Quantitative</a:t>
              </a:r>
            </a:p>
          </p:txBody>
        </p:sp>
      </p:grpSp>
      <p:grpSp>
        <p:nvGrpSpPr>
          <p:cNvPr id="26" name="Group 25">
            <a:extLst>
              <a:ext uri="{FF2B5EF4-FFF2-40B4-BE49-F238E27FC236}">
                <a16:creationId xmlns:a16="http://schemas.microsoft.com/office/drawing/2014/main" id="{D8FB1EA7-6F97-3B42-A0F7-98BE41BC262D}"/>
              </a:ext>
            </a:extLst>
          </p:cNvPr>
          <p:cNvGrpSpPr/>
          <p:nvPr/>
        </p:nvGrpSpPr>
        <p:grpSpPr>
          <a:xfrm>
            <a:off x="4331366" y="4618530"/>
            <a:ext cx="7117918" cy="1521450"/>
            <a:chOff x="0" y="3298074"/>
            <a:chExt cx="7117918" cy="1521450"/>
          </a:xfrm>
        </p:grpSpPr>
        <p:sp>
          <p:nvSpPr>
            <p:cNvPr id="27" name="Rectangle 26">
              <a:extLst>
                <a:ext uri="{FF2B5EF4-FFF2-40B4-BE49-F238E27FC236}">
                  <a16:creationId xmlns:a16="http://schemas.microsoft.com/office/drawing/2014/main" id="{C7301B99-C9EA-7942-AC46-09478999F4B7}"/>
                </a:ext>
              </a:extLst>
            </p:cNvPr>
            <p:cNvSpPr/>
            <p:nvPr/>
          </p:nvSpPr>
          <p:spPr>
            <a:xfrm>
              <a:off x="0" y="3298074"/>
              <a:ext cx="7117918" cy="15214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FFCD372D-61F3-714F-B571-DAC6A3136FB4}"/>
                </a:ext>
              </a:extLst>
            </p:cNvPr>
            <p:cNvSpPr txBox="1"/>
            <p:nvPr/>
          </p:nvSpPr>
          <p:spPr>
            <a:xfrm>
              <a:off x="0" y="3298074"/>
              <a:ext cx="7117918" cy="15214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599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Explain, predict, and/or control phenomena through the collection of numerical data</a:t>
              </a:r>
            </a:p>
            <a:p>
              <a:pPr marL="228600" lvl="1" indent="-228600" algn="l" defTabSz="1022350">
                <a:lnSpc>
                  <a:spcPct val="90000"/>
                </a:lnSpc>
                <a:spcBef>
                  <a:spcPct val="0"/>
                </a:spcBef>
                <a:spcAft>
                  <a:spcPct val="20000"/>
                </a:spcAft>
                <a:buChar char="•"/>
              </a:pPr>
              <a:r>
                <a:rPr lang="en-US" sz="2300" kern="1200" dirty="0"/>
                <a:t>Large sample, randomized, generalizable data</a:t>
              </a:r>
            </a:p>
            <a:p>
              <a:pPr marL="228600" lvl="1" indent="-228600" algn="l" defTabSz="1022350">
                <a:lnSpc>
                  <a:spcPct val="90000"/>
                </a:lnSpc>
                <a:spcBef>
                  <a:spcPct val="0"/>
                </a:spcBef>
                <a:spcAft>
                  <a:spcPct val="20000"/>
                </a:spcAft>
                <a:buChar char="•"/>
              </a:pPr>
              <a:r>
                <a:rPr lang="en-US" sz="2300" kern="1200" dirty="0"/>
                <a:t>Standardized metrics (numerical, measurements etc.)</a:t>
              </a:r>
            </a:p>
          </p:txBody>
        </p:sp>
      </p:grpSp>
      <p:grpSp>
        <p:nvGrpSpPr>
          <p:cNvPr id="31" name="Group 30">
            <a:extLst>
              <a:ext uri="{FF2B5EF4-FFF2-40B4-BE49-F238E27FC236}">
                <a16:creationId xmlns:a16="http://schemas.microsoft.com/office/drawing/2014/main" id="{C191373F-3617-3E4A-AEC8-57A2BB48AAB1}"/>
              </a:ext>
            </a:extLst>
          </p:cNvPr>
          <p:cNvGrpSpPr/>
          <p:nvPr/>
        </p:nvGrpSpPr>
        <p:grpSpPr>
          <a:xfrm>
            <a:off x="2537041" y="1429380"/>
            <a:ext cx="8876526" cy="4405237"/>
            <a:chOff x="0" y="1082589"/>
            <a:chExt cx="8876526" cy="4405237"/>
          </a:xfrm>
        </p:grpSpPr>
        <p:sp>
          <p:nvSpPr>
            <p:cNvPr id="32" name="Rectangle 31">
              <a:extLst>
                <a:ext uri="{FF2B5EF4-FFF2-40B4-BE49-F238E27FC236}">
                  <a16:creationId xmlns:a16="http://schemas.microsoft.com/office/drawing/2014/main" id="{D830000D-7FDB-F64E-A81D-7AB82A3FC963}"/>
                </a:ext>
              </a:extLst>
            </p:cNvPr>
            <p:cNvSpPr/>
            <p:nvPr/>
          </p:nvSpPr>
          <p:spPr>
            <a:xfrm>
              <a:off x="0" y="1082589"/>
              <a:ext cx="7117918" cy="39992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5FF4FB21-B9D5-E844-9A51-53BD86B9721C}"/>
                </a:ext>
              </a:extLst>
            </p:cNvPr>
            <p:cNvSpPr txBox="1"/>
            <p:nvPr/>
          </p:nvSpPr>
          <p:spPr>
            <a:xfrm>
              <a:off x="1758608" y="1488587"/>
              <a:ext cx="7117918" cy="39992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5994"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2300" kern="1200" dirty="0"/>
                <a:t>Explain, gain insight and understanding of phenomena through the collection of open-ended, narrative data</a:t>
              </a:r>
            </a:p>
            <a:p>
              <a:pPr marL="285750" lvl="1" indent="-285750" algn="l" defTabSz="1466850">
                <a:lnSpc>
                  <a:spcPct val="90000"/>
                </a:lnSpc>
                <a:spcBef>
                  <a:spcPct val="0"/>
                </a:spcBef>
                <a:spcAft>
                  <a:spcPct val="20000"/>
                </a:spcAft>
                <a:buChar char="•"/>
              </a:pPr>
              <a:r>
                <a:rPr lang="en-US" sz="2300" kern="1200" dirty="0"/>
                <a:t>Small sample, unrandomized, intensive data</a:t>
              </a:r>
            </a:p>
            <a:p>
              <a:pPr marL="285750" lvl="1" indent="-285750" algn="l" defTabSz="1466850">
                <a:lnSpc>
                  <a:spcPct val="90000"/>
                </a:lnSpc>
                <a:spcBef>
                  <a:spcPct val="0"/>
                </a:spcBef>
                <a:spcAft>
                  <a:spcPct val="20000"/>
                </a:spcAft>
                <a:buChar char="•"/>
              </a:pPr>
              <a:r>
                <a:rPr lang="en-US" sz="2300" kern="1200" dirty="0"/>
                <a:t>Unstandardized metrics (words, perceptions etc.)</a:t>
              </a:r>
            </a:p>
            <a:p>
              <a:pPr marL="0" lvl="1" algn="l" defTabSz="1466850">
                <a:lnSpc>
                  <a:spcPct val="90000"/>
                </a:lnSpc>
                <a:spcBef>
                  <a:spcPct val="0"/>
                </a:spcBef>
                <a:spcAft>
                  <a:spcPct val="20000"/>
                </a:spcAft>
              </a:pPr>
              <a:endParaRPr lang="en-US" sz="2300" kern="1200" dirty="0"/>
            </a:p>
          </p:txBody>
        </p:sp>
      </p:grpSp>
      <p:grpSp>
        <p:nvGrpSpPr>
          <p:cNvPr id="34" name="Group 33">
            <a:extLst>
              <a:ext uri="{FF2B5EF4-FFF2-40B4-BE49-F238E27FC236}">
                <a16:creationId xmlns:a16="http://schemas.microsoft.com/office/drawing/2014/main" id="{4A616602-F299-8D4F-96D6-0EEB6ABED8A2}"/>
              </a:ext>
            </a:extLst>
          </p:cNvPr>
          <p:cNvGrpSpPr/>
          <p:nvPr/>
        </p:nvGrpSpPr>
        <p:grpSpPr>
          <a:xfrm>
            <a:off x="4344671" y="1018154"/>
            <a:ext cx="7305247" cy="824401"/>
            <a:chOff x="0" y="1799012"/>
            <a:chExt cx="7117918" cy="1559025"/>
          </a:xfrm>
        </p:grpSpPr>
        <p:sp>
          <p:nvSpPr>
            <p:cNvPr id="35" name="Rounded Rectangle 34">
              <a:extLst>
                <a:ext uri="{FF2B5EF4-FFF2-40B4-BE49-F238E27FC236}">
                  <a16:creationId xmlns:a16="http://schemas.microsoft.com/office/drawing/2014/main" id="{7CE247BB-5EBA-1C4B-AD73-4DBEB34118B3}"/>
                </a:ext>
              </a:extLst>
            </p:cNvPr>
            <p:cNvSpPr/>
            <p:nvPr/>
          </p:nvSpPr>
          <p:spPr>
            <a:xfrm>
              <a:off x="0" y="1799012"/>
              <a:ext cx="7117918" cy="155902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6" name="Rounded Rectangle 4">
              <a:extLst>
                <a:ext uri="{FF2B5EF4-FFF2-40B4-BE49-F238E27FC236}">
                  <a16:creationId xmlns:a16="http://schemas.microsoft.com/office/drawing/2014/main" id="{F2A78AC3-B67F-F342-A25C-09C4CFCA4758}"/>
                </a:ext>
              </a:extLst>
            </p:cNvPr>
            <p:cNvSpPr txBox="1"/>
            <p:nvPr/>
          </p:nvSpPr>
          <p:spPr>
            <a:xfrm>
              <a:off x="76105" y="1875117"/>
              <a:ext cx="6965708"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3000" kern="1200" dirty="0"/>
                <a:t>Qualitative:</a:t>
              </a:r>
            </a:p>
          </p:txBody>
        </p:sp>
      </p:grpSp>
    </p:spTree>
    <p:extLst>
      <p:ext uri="{BB962C8B-B14F-4D97-AF65-F5344CB8AC3E}">
        <p14:creationId xmlns:p14="http://schemas.microsoft.com/office/powerpoint/2010/main" val="24949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71BA-1529-3E4C-B0CC-955B7CA431DE}"/>
              </a:ext>
            </a:extLst>
          </p:cNvPr>
          <p:cNvSpPr>
            <a:spLocks noGrp="1"/>
          </p:cNvSpPr>
          <p:nvPr>
            <p:ph type="title"/>
          </p:nvPr>
        </p:nvSpPr>
        <p:spPr/>
        <p:txBody>
          <a:bodyPr/>
          <a:lstStyle/>
          <a:p>
            <a:r>
              <a:rPr lang="en-US" dirty="0"/>
              <a:t>QQ Example</a:t>
            </a:r>
          </a:p>
        </p:txBody>
      </p:sp>
      <p:sp>
        <p:nvSpPr>
          <p:cNvPr id="3" name="Content Placeholder 2">
            <a:extLst>
              <a:ext uri="{FF2B5EF4-FFF2-40B4-BE49-F238E27FC236}">
                <a16:creationId xmlns:a16="http://schemas.microsoft.com/office/drawing/2014/main" id="{BEC60C7D-ED37-174A-B73F-652BEE6DAAE5}"/>
              </a:ext>
            </a:extLst>
          </p:cNvPr>
          <p:cNvSpPr>
            <a:spLocks noGrp="1"/>
          </p:cNvSpPr>
          <p:nvPr>
            <p:ph idx="1"/>
          </p:nvPr>
        </p:nvSpPr>
        <p:spPr/>
        <p:txBody>
          <a:bodyPr>
            <a:normAutofit/>
          </a:bodyPr>
          <a:lstStyle/>
          <a:p>
            <a:r>
              <a:rPr lang="en-US" b="1" i="1" dirty="0"/>
              <a:t>Ex: You create a small focus group of 10 people and have them watch a scary movie. After the movie, you have the group discuss how they felt when the main character was being chased by the monster. You (being an expert in scary movie responses) record their reactions in a list (i.e., words like “scared”, “tense” and “no more scary movies please”). Given their responses, you infer that most people likely feel “scared” during a scary movie.</a:t>
            </a:r>
          </a:p>
          <a:p>
            <a:pPr lvl="1"/>
            <a:r>
              <a:rPr lang="en-US" dirty="0"/>
              <a:t>Qualitative or Quantitative?</a:t>
            </a:r>
          </a:p>
          <a:p>
            <a:pPr lvl="1"/>
            <a:r>
              <a:rPr lang="en-US" dirty="0"/>
              <a:t>Qualitative!</a:t>
            </a:r>
          </a:p>
          <a:p>
            <a:pPr lvl="1"/>
            <a:endParaRPr lang="en-US" dirty="0"/>
          </a:p>
          <a:p>
            <a:r>
              <a:rPr lang="en-US" b="1" i="1" dirty="0"/>
              <a:t>Ex: You have 100 people watch a scary movie they haven’t seen before. After the movie, you have them rate how scared they were from 0 – 10 (0 = not scared; 10 =  completely, utterly terrified). You collect their responses and find that 79% of the respondents were at least a little scared (4 or greater), 20% weren’t scared at all (x=0), and 1% were so scared they couldn’t fill out the survey.</a:t>
            </a:r>
          </a:p>
          <a:p>
            <a:pPr lvl="1"/>
            <a:r>
              <a:rPr lang="en-US" dirty="0"/>
              <a:t>Qualitative or Quantitative?</a:t>
            </a:r>
          </a:p>
          <a:p>
            <a:pPr lvl="1"/>
            <a:r>
              <a:rPr lang="en-US" dirty="0"/>
              <a:t>Quantitative!</a:t>
            </a:r>
          </a:p>
          <a:p>
            <a:endParaRPr lang="en-US" dirty="0"/>
          </a:p>
        </p:txBody>
      </p:sp>
    </p:spTree>
    <p:extLst>
      <p:ext uri="{BB962C8B-B14F-4D97-AF65-F5344CB8AC3E}">
        <p14:creationId xmlns:p14="http://schemas.microsoft.com/office/powerpoint/2010/main" val="5056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Experimental v. Observational</a:t>
            </a:r>
          </a:p>
        </p:txBody>
      </p:sp>
      <p:grpSp>
        <p:nvGrpSpPr>
          <p:cNvPr id="30" name="Group 29">
            <a:extLst>
              <a:ext uri="{FF2B5EF4-FFF2-40B4-BE49-F238E27FC236}">
                <a16:creationId xmlns:a16="http://schemas.microsoft.com/office/drawing/2014/main" id="{6694F788-A638-744E-93D1-76B977747299}"/>
              </a:ext>
            </a:extLst>
          </p:cNvPr>
          <p:cNvGrpSpPr/>
          <p:nvPr/>
        </p:nvGrpSpPr>
        <p:grpSpPr>
          <a:xfrm>
            <a:off x="4259505" y="1870679"/>
            <a:ext cx="6821830" cy="1121829"/>
            <a:chOff x="3837280" y="142353"/>
            <a:chExt cx="6821830" cy="1121829"/>
          </a:xfrm>
        </p:grpSpPr>
        <p:sp>
          <p:nvSpPr>
            <p:cNvPr id="31" name="Round Same Side Corner Rectangle 30">
              <a:extLst>
                <a:ext uri="{FF2B5EF4-FFF2-40B4-BE49-F238E27FC236}">
                  <a16:creationId xmlns:a16="http://schemas.microsoft.com/office/drawing/2014/main" id="{5BA10351-6C67-4B42-8C27-D1C20D3A8126}"/>
                </a:ext>
              </a:extLst>
            </p:cNvPr>
            <p:cNvSpPr/>
            <p:nvPr/>
          </p:nvSpPr>
          <p:spPr>
            <a:xfrm rot="5400000">
              <a:off x="6687280" y="-2707647"/>
              <a:ext cx="1121829" cy="682183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Round Same Side Corner Rectangle 4">
              <a:extLst>
                <a:ext uri="{FF2B5EF4-FFF2-40B4-BE49-F238E27FC236}">
                  <a16:creationId xmlns:a16="http://schemas.microsoft.com/office/drawing/2014/main" id="{0FFB08AC-2ACC-A54E-A88E-25FC23380BC5}"/>
                </a:ext>
              </a:extLst>
            </p:cNvPr>
            <p:cNvSpPr txBox="1"/>
            <p:nvPr/>
          </p:nvSpPr>
          <p:spPr>
            <a:xfrm>
              <a:off x="3837280" y="197116"/>
              <a:ext cx="6767067" cy="10123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0020" tIns="80010" rIns="160020" bIns="8001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Measure or survey participants </a:t>
              </a:r>
              <a:r>
                <a:rPr lang="en-US" sz="2000" i="1" kern="1200" dirty="0"/>
                <a:t>without</a:t>
              </a:r>
              <a:r>
                <a:rPr lang="en-US" sz="2000" kern="1200" dirty="0"/>
                <a:t> trying to affect them (i.e., observe them)</a:t>
              </a:r>
            </a:p>
          </p:txBody>
        </p:sp>
      </p:grpSp>
      <p:grpSp>
        <p:nvGrpSpPr>
          <p:cNvPr id="33" name="Group 32">
            <a:extLst>
              <a:ext uri="{FF2B5EF4-FFF2-40B4-BE49-F238E27FC236}">
                <a16:creationId xmlns:a16="http://schemas.microsoft.com/office/drawing/2014/main" id="{0243D42E-23ED-5348-AB4D-3BE857772E93}"/>
              </a:ext>
            </a:extLst>
          </p:cNvPr>
          <p:cNvGrpSpPr/>
          <p:nvPr/>
        </p:nvGrpSpPr>
        <p:grpSpPr>
          <a:xfrm>
            <a:off x="4259505" y="3644661"/>
            <a:ext cx="6821830" cy="1121829"/>
            <a:chOff x="3837280" y="1614754"/>
            <a:chExt cx="6821830" cy="1121829"/>
          </a:xfrm>
        </p:grpSpPr>
        <p:sp>
          <p:nvSpPr>
            <p:cNvPr id="34" name="Round Same Side Corner Rectangle 33">
              <a:extLst>
                <a:ext uri="{FF2B5EF4-FFF2-40B4-BE49-F238E27FC236}">
                  <a16:creationId xmlns:a16="http://schemas.microsoft.com/office/drawing/2014/main" id="{817060B5-CF9E-4A4E-A593-68C6AE561C48}"/>
                </a:ext>
              </a:extLst>
            </p:cNvPr>
            <p:cNvSpPr/>
            <p:nvPr/>
          </p:nvSpPr>
          <p:spPr>
            <a:xfrm rot="5400000">
              <a:off x="6687280" y="-1235246"/>
              <a:ext cx="1121829" cy="682183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ound Same Side Corner Rectangle 4">
              <a:extLst>
                <a:ext uri="{FF2B5EF4-FFF2-40B4-BE49-F238E27FC236}">
                  <a16:creationId xmlns:a16="http://schemas.microsoft.com/office/drawing/2014/main" id="{BCCF2250-018E-8947-98AD-63D329B5C734}"/>
                </a:ext>
              </a:extLst>
            </p:cNvPr>
            <p:cNvSpPr txBox="1"/>
            <p:nvPr/>
          </p:nvSpPr>
          <p:spPr>
            <a:xfrm>
              <a:off x="3837280" y="1669517"/>
              <a:ext cx="6767067" cy="10123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Methods (as detailed) &amp; Conclusions</a:t>
              </a:r>
            </a:p>
            <a:p>
              <a:pPr marL="457200" lvl="2" indent="-228600" algn="l" defTabSz="889000">
                <a:lnSpc>
                  <a:spcPct val="90000"/>
                </a:lnSpc>
                <a:spcBef>
                  <a:spcPct val="0"/>
                </a:spcBef>
                <a:spcAft>
                  <a:spcPct val="15000"/>
                </a:spcAft>
                <a:buChar char="•"/>
              </a:pPr>
              <a:r>
                <a:rPr lang="en-US" sz="2000" kern="1200" dirty="0"/>
                <a:t>Observational: Correlation</a:t>
              </a:r>
            </a:p>
            <a:p>
              <a:pPr marL="457200" lvl="2" indent="-228600" algn="l" defTabSz="889000">
                <a:lnSpc>
                  <a:spcPct val="90000"/>
                </a:lnSpc>
                <a:spcBef>
                  <a:spcPct val="0"/>
                </a:spcBef>
                <a:spcAft>
                  <a:spcPct val="15000"/>
                </a:spcAft>
                <a:buChar char="•"/>
              </a:pPr>
              <a:r>
                <a:rPr lang="en-US" sz="2000" kern="1200" dirty="0"/>
                <a:t>Experimental: Causality</a:t>
              </a:r>
            </a:p>
          </p:txBody>
        </p:sp>
      </p:grpSp>
      <p:grpSp>
        <p:nvGrpSpPr>
          <p:cNvPr id="36" name="Group 35">
            <a:extLst>
              <a:ext uri="{FF2B5EF4-FFF2-40B4-BE49-F238E27FC236}">
                <a16:creationId xmlns:a16="http://schemas.microsoft.com/office/drawing/2014/main" id="{DB62971F-D785-4548-AAEA-31720B391E81}"/>
              </a:ext>
            </a:extLst>
          </p:cNvPr>
          <p:cNvGrpSpPr/>
          <p:nvPr/>
        </p:nvGrpSpPr>
        <p:grpSpPr>
          <a:xfrm>
            <a:off x="4245813" y="5536079"/>
            <a:ext cx="6835522" cy="1121829"/>
            <a:chOff x="5398008" y="5755147"/>
            <a:chExt cx="6835522" cy="1121829"/>
          </a:xfrm>
        </p:grpSpPr>
        <p:sp>
          <p:nvSpPr>
            <p:cNvPr id="37" name="Round Same Side Corner Rectangle 36">
              <a:extLst>
                <a:ext uri="{FF2B5EF4-FFF2-40B4-BE49-F238E27FC236}">
                  <a16:creationId xmlns:a16="http://schemas.microsoft.com/office/drawing/2014/main" id="{814613B0-2AF8-D44A-97C7-06F70A3FFC17}"/>
                </a:ext>
              </a:extLst>
            </p:cNvPr>
            <p:cNvSpPr/>
            <p:nvPr/>
          </p:nvSpPr>
          <p:spPr>
            <a:xfrm rot="5400000">
              <a:off x="8261700" y="2905147"/>
              <a:ext cx="1121829" cy="682183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ound Same Side Corner Rectangle 4">
              <a:extLst>
                <a:ext uri="{FF2B5EF4-FFF2-40B4-BE49-F238E27FC236}">
                  <a16:creationId xmlns:a16="http://schemas.microsoft.com/office/drawing/2014/main" id="{89349087-1569-C842-AE72-0AFDEB98774B}"/>
                </a:ext>
              </a:extLst>
            </p:cNvPr>
            <p:cNvSpPr txBox="1"/>
            <p:nvPr/>
          </p:nvSpPr>
          <p:spPr>
            <a:xfrm>
              <a:off x="5398008" y="5809911"/>
              <a:ext cx="6767067" cy="10123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Assign participants to groups, apply some intervention</a:t>
              </a:r>
            </a:p>
            <a:p>
              <a:pPr marL="342900" lvl="2" indent="-171450" algn="l" defTabSz="800100">
                <a:lnSpc>
                  <a:spcPct val="90000"/>
                </a:lnSpc>
                <a:spcBef>
                  <a:spcPct val="0"/>
                </a:spcBef>
                <a:spcAft>
                  <a:spcPct val="15000"/>
                </a:spcAft>
                <a:buChar char="•"/>
              </a:pPr>
              <a:r>
                <a:rPr lang="en-US" sz="1800" kern="1200" dirty="0"/>
                <a:t>Control: one group receives intervention, the other does not</a:t>
              </a:r>
            </a:p>
            <a:p>
              <a:pPr marL="342900" lvl="2" indent="-171450" algn="l" defTabSz="800100">
                <a:lnSpc>
                  <a:spcPct val="90000"/>
                </a:lnSpc>
                <a:spcBef>
                  <a:spcPct val="0"/>
                </a:spcBef>
                <a:spcAft>
                  <a:spcPct val="15000"/>
                </a:spcAft>
                <a:buChar char="•"/>
              </a:pPr>
              <a:r>
                <a:rPr lang="en-US" sz="1800" kern="1200" dirty="0"/>
                <a:t>Randomized: people are assigned without bias (ideally)</a:t>
              </a:r>
            </a:p>
          </p:txBody>
        </p:sp>
      </p:grpSp>
      <p:grpSp>
        <p:nvGrpSpPr>
          <p:cNvPr id="39" name="Group 38">
            <a:extLst>
              <a:ext uri="{FF2B5EF4-FFF2-40B4-BE49-F238E27FC236}">
                <a16:creationId xmlns:a16="http://schemas.microsoft.com/office/drawing/2014/main" id="{23CD290D-C393-114D-B40A-AE6D23D9CC72}"/>
              </a:ext>
            </a:extLst>
          </p:cNvPr>
          <p:cNvGrpSpPr/>
          <p:nvPr/>
        </p:nvGrpSpPr>
        <p:grpSpPr>
          <a:xfrm>
            <a:off x="408534" y="5395852"/>
            <a:ext cx="3837279" cy="1402286"/>
            <a:chOff x="3410915" y="2946926"/>
            <a:chExt cx="3837279" cy="1402286"/>
          </a:xfrm>
        </p:grpSpPr>
        <p:sp>
          <p:nvSpPr>
            <p:cNvPr id="40" name="Rounded Rectangle 39">
              <a:extLst>
                <a:ext uri="{FF2B5EF4-FFF2-40B4-BE49-F238E27FC236}">
                  <a16:creationId xmlns:a16="http://schemas.microsoft.com/office/drawing/2014/main" id="{07558192-4686-C244-802C-1812051ADE6F}"/>
                </a:ext>
              </a:extLst>
            </p:cNvPr>
            <p:cNvSpPr/>
            <p:nvPr/>
          </p:nvSpPr>
          <p:spPr>
            <a:xfrm>
              <a:off x="3410915" y="2946926"/>
              <a:ext cx="3837279" cy="140228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
              <a:extLst>
                <a:ext uri="{FF2B5EF4-FFF2-40B4-BE49-F238E27FC236}">
                  <a16:creationId xmlns:a16="http://schemas.microsoft.com/office/drawing/2014/main" id="{3F51B617-7B3E-4142-9FE3-71D8DEC26282}"/>
                </a:ext>
              </a:extLst>
            </p:cNvPr>
            <p:cNvSpPr txBox="1"/>
            <p:nvPr/>
          </p:nvSpPr>
          <p:spPr>
            <a:xfrm>
              <a:off x="3479369" y="3015380"/>
              <a:ext cx="3700371" cy="1265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dirty="0"/>
                <a:t>Experimental</a:t>
              </a:r>
              <a:endParaRPr lang="en-US" sz="3800" kern="1200" dirty="0"/>
            </a:p>
          </p:txBody>
        </p:sp>
      </p:grpSp>
      <p:grpSp>
        <p:nvGrpSpPr>
          <p:cNvPr id="42" name="Group 41">
            <a:extLst>
              <a:ext uri="{FF2B5EF4-FFF2-40B4-BE49-F238E27FC236}">
                <a16:creationId xmlns:a16="http://schemas.microsoft.com/office/drawing/2014/main" id="{A4F90D94-ECF5-A048-9DF3-439E4DB80805}"/>
              </a:ext>
            </a:extLst>
          </p:cNvPr>
          <p:cNvGrpSpPr/>
          <p:nvPr/>
        </p:nvGrpSpPr>
        <p:grpSpPr>
          <a:xfrm>
            <a:off x="408534" y="3421937"/>
            <a:ext cx="3837279" cy="1778923"/>
            <a:chOff x="3410915" y="2228732"/>
            <a:chExt cx="3837279" cy="2122552"/>
          </a:xfrm>
        </p:grpSpPr>
        <p:sp>
          <p:nvSpPr>
            <p:cNvPr id="43" name="Rounded Rectangle 42">
              <a:extLst>
                <a:ext uri="{FF2B5EF4-FFF2-40B4-BE49-F238E27FC236}">
                  <a16:creationId xmlns:a16="http://schemas.microsoft.com/office/drawing/2014/main" id="{04EF02AA-2B19-2245-B0D3-E0D7D476328A}"/>
                </a:ext>
              </a:extLst>
            </p:cNvPr>
            <p:cNvSpPr/>
            <p:nvPr/>
          </p:nvSpPr>
          <p:spPr>
            <a:xfrm>
              <a:off x="3410915" y="2228732"/>
              <a:ext cx="3837279" cy="21225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4">
              <a:extLst>
                <a:ext uri="{FF2B5EF4-FFF2-40B4-BE49-F238E27FC236}">
                  <a16:creationId xmlns:a16="http://schemas.microsoft.com/office/drawing/2014/main" id="{A6D63458-1076-C240-8724-6080A771F2EC}"/>
                </a:ext>
              </a:extLst>
            </p:cNvPr>
            <p:cNvSpPr txBox="1"/>
            <p:nvPr/>
          </p:nvSpPr>
          <p:spPr>
            <a:xfrm>
              <a:off x="3514529" y="2332346"/>
              <a:ext cx="3630051" cy="1915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So what are the real differences?</a:t>
              </a:r>
              <a:endParaRPr lang="en-US" sz="3200" kern="1200" dirty="0"/>
            </a:p>
          </p:txBody>
        </p:sp>
      </p:grpSp>
      <p:grpSp>
        <p:nvGrpSpPr>
          <p:cNvPr id="45" name="Group 44">
            <a:extLst>
              <a:ext uri="{FF2B5EF4-FFF2-40B4-BE49-F238E27FC236}">
                <a16:creationId xmlns:a16="http://schemas.microsoft.com/office/drawing/2014/main" id="{D1646808-6413-DA44-89B3-20BD52B27506}"/>
              </a:ext>
            </a:extLst>
          </p:cNvPr>
          <p:cNvGrpSpPr/>
          <p:nvPr/>
        </p:nvGrpSpPr>
        <p:grpSpPr>
          <a:xfrm>
            <a:off x="408534" y="1636243"/>
            <a:ext cx="3837279" cy="1590702"/>
            <a:chOff x="3410915" y="0"/>
            <a:chExt cx="3837279" cy="4351338"/>
          </a:xfrm>
        </p:grpSpPr>
        <p:sp>
          <p:nvSpPr>
            <p:cNvPr id="46" name="Rounded Rectangle 45">
              <a:extLst>
                <a:ext uri="{FF2B5EF4-FFF2-40B4-BE49-F238E27FC236}">
                  <a16:creationId xmlns:a16="http://schemas.microsoft.com/office/drawing/2014/main" id="{C2E87801-750C-B44B-AA91-938E4E8D12A1}"/>
                </a:ext>
              </a:extLst>
            </p:cNvPr>
            <p:cNvSpPr/>
            <p:nvPr/>
          </p:nvSpPr>
          <p:spPr>
            <a:xfrm>
              <a:off x="3410915" y="0"/>
              <a:ext cx="3837279" cy="435133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ounded Rectangle 4">
              <a:extLst>
                <a:ext uri="{FF2B5EF4-FFF2-40B4-BE49-F238E27FC236}">
                  <a16:creationId xmlns:a16="http://schemas.microsoft.com/office/drawing/2014/main" id="{F9D5B469-CC2A-C74C-B937-F90E045365CD}"/>
                </a:ext>
              </a:extLst>
            </p:cNvPr>
            <p:cNvSpPr txBox="1"/>
            <p:nvPr/>
          </p:nvSpPr>
          <p:spPr>
            <a:xfrm>
              <a:off x="3598236" y="187321"/>
              <a:ext cx="3462637" cy="3976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dirty="0"/>
                <a:t>Observational</a:t>
              </a:r>
              <a:endParaRPr lang="en-US" sz="3800" kern="1200" dirty="0"/>
            </a:p>
          </p:txBody>
        </p:sp>
      </p:grpSp>
    </p:spTree>
    <p:extLst>
      <p:ext uri="{BB962C8B-B14F-4D97-AF65-F5344CB8AC3E}">
        <p14:creationId xmlns:p14="http://schemas.microsoft.com/office/powerpoint/2010/main" val="294231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B377-B1A7-3B48-8B47-9C56695A0EF5}"/>
              </a:ext>
            </a:extLst>
          </p:cNvPr>
          <p:cNvSpPr>
            <a:spLocks noGrp="1"/>
          </p:cNvSpPr>
          <p:nvPr>
            <p:ph type="title"/>
          </p:nvPr>
        </p:nvSpPr>
        <p:spPr/>
        <p:txBody>
          <a:bodyPr/>
          <a:lstStyle/>
          <a:p>
            <a:r>
              <a:rPr lang="en-US" dirty="0"/>
              <a:t>E-O Examples</a:t>
            </a:r>
          </a:p>
        </p:txBody>
      </p:sp>
      <p:sp>
        <p:nvSpPr>
          <p:cNvPr id="3" name="Content Placeholder 2">
            <a:extLst>
              <a:ext uri="{FF2B5EF4-FFF2-40B4-BE49-F238E27FC236}">
                <a16:creationId xmlns:a16="http://schemas.microsoft.com/office/drawing/2014/main" id="{2FE0C218-A700-DC48-9A9A-0C3B01B75B6A}"/>
              </a:ext>
            </a:extLst>
          </p:cNvPr>
          <p:cNvSpPr>
            <a:spLocks noGrp="1"/>
          </p:cNvSpPr>
          <p:nvPr>
            <p:ph idx="1"/>
          </p:nvPr>
        </p:nvSpPr>
        <p:spPr/>
        <p:txBody>
          <a:bodyPr/>
          <a:lstStyle/>
          <a:p>
            <a:r>
              <a:rPr lang="en-US" b="1" dirty="0"/>
              <a:t>Ex:</a:t>
            </a:r>
            <a:r>
              <a:rPr lang="en-US" dirty="0"/>
              <a:t> </a:t>
            </a:r>
            <a:r>
              <a:rPr lang="en-US" b="1" i="1" dirty="0"/>
              <a:t>You conduct a survey asking random people that pass by you on the street how many pets they have. You then use the data to decide if there should be more pet food stores in the area.</a:t>
            </a:r>
          </a:p>
          <a:p>
            <a:pPr lvl="1"/>
            <a:r>
              <a:rPr lang="en-US" i="1" dirty="0"/>
              <a:t>Observational or experimental?</a:t>
            </a:r>
          </a:p>
          <a:p>
            <a:pPr lvl="1"/>
            <a:r>
              <a:rPr lang="en-US" dirty="0"/>
              <a:t>Observational!</a:t>
            </a:r>
          </a:p>
          <a:p>
            <a:endParaRPr lang="en-US" dirty="0"/>
          </a:p>
          <a:p>
            <a:r>
              <a:rPr lang="en-US" b="1" dirty="0"/>
              <a:t>Ex:</a:t>
            </a:r>
            <a:r>
              <a:rPr lang="en-US" b="1" i="1" dirty="0"/>
              <a:t> You are trying to determine if eating strictly organic foods has an effect on overall health. You find 200 individuals, half of which have eaten organically for the past three years, and half which have not. You give them a standardized health assessment and analyze the data to draw conclusions on how eating organically can affect overall health.</a:t>
            </a:r>
          </a:p>
          <a:p>
            <a:pPr lvl="1"/>
            <a:r>
              <a:rPr lang="en-US" i="1" dirty="0"/>
              <a:t>Observational or experimental?</a:t>
            </a:r>
          </a:p>
          <a:p>
            <a:pPr lvl="1"/>
            <a:r>
              <a:rPr lang="en-US" dirty="0"/>
              <a:t>Observational!</a:t>
            </a:r>
          </a:p>
          <a:p>
            <a:endParaRPr lang="en-US" b="1" dirty="0"/>
          </a:p>
          <a:p>
            <a:endParaRPr lang="en-US" b="1" dirty="0"/>
          </a:p>
          <a:p>
            <a:pPr marL="457200" lvl="1" indent="0">
              <a:buNone/>
            </a:pPr>
            <a:endParaRPr lang="en-US" dirty="0"/>
          </a:p>
        </p:txBody>
      </p:sp>
    </p:spTree>
    <p:extLst>
      <p:ext uri="{BB962C8B-B14F-4D97-AF65-F5344CB8AC3E}">
        <p14:creationId xmlns:p14="http://schemas.microsoft.com/office/powerpoint/2010/main" val="30765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D66F-6420-164A-9A9E-79A69E64A0BF}"/>
              </a:ext>
            </a:extLst>
          </p:cNvPr>
          <p:cNvSpPr>
            <a:spLocks noGrp="1"/>
          </p:cNvSpPr>
          <p:nvPr>
            <p:ph type="title"/>
          </p:nvPr>
        </p:nvSpPr>
        <p:spPr/>
        <p:txBody>
          <a:bodyPr/>
          <a:lstStyle/>
          <a:p>
            <a:r>
              <a:rPr lang="en-US" dirty="0"/>
              <a:t>E-O Examples (</a:t>
            </a:r>
            <a:r>
              <a:rPr lang="en-US" dirty="0" err="1"/>
              <a:t>Con’t</a:t>
            </a:r>
            <a:r>
              <a:rPr lang="en-US" dirty="0"/>
              <a:t>)</a:t>
            </a:r>
          </a:p>
        </p:txBody>
      </p:sp>
      <p:sp>
        <p:nvSpPr>
          <p:cNvPr id="3" name="Content Placeholder 2">
            <a:extLst>
              <a:ext uri="{FF2B5EF4-FFF2-40B4-BE49-F238E27FC236}">
                <a16:creationId xmlns:a16="http://schemas.microsoft.com/office/drawing/2014/main" id="{F115340D-E15B-7B4D-983F-C548F22FA736}"/>
              </a:ext>
            </a:extLst>
          </p:cNvPr>
          <p:cNvSpPr>
            <a:spLocks noGrp="1"/>
          </p:cNvSpPr>
          <p:nvPr>
            <p:ph idx="1"/>
          </p:nvPr>
        </p:nvSpPr>
        <p:spPr/>
        <p:txBody>
          <a:bodyPr/>
          <a:lstStyle/>
          <a:p>
            <a:r>
              <a:rPr lang="en-US" b="1" dirty="0"/>
              <a:t>Ex: </a:t>
            </a:r>
            <a:r>
              <a:rPr lang="en-US" b="1" i="1" dirty="0"/>
              <a:t>You are trying to determine if eating strictly organic foods has an effect on overall health. You find 200 individuals and assign them to two different groups. One group eats only organic food for the next 3 years, and the other does not. You give them a standardized health assessment before and after the 3 years and analyze the data to draw conclusions on how eating organically can affect overall health.</a:t>
            </a:r>
          </a:p>
          <a:p>
            <a:pPr lvl="1"/>
            <a:r>
              <a:rPr lang="en-US" i="1" dirty="0"/>
              <a:t>Observational or experimental?</a:t>
            </a:r>
          </a:p>
          <a:p>
            <a:pPr lvl="1"/>
            <a:r>
              <a:rPr lang="en-US" dirty="0"/>
              <a:t>Experimental!</a:t>
            </a:r>
          </a:p>
          <a:p>
            <a:endParaRPr lang="en-US" dirty="0"/>
          </a:p>
          <a:p>
            <a:r>
              <a:rPr lang="en-US" b="1" i="1" dirty="0"/>
              <a:t>So what’s the difference?</a:t>
            </a:r>
          </a:p>
          <a:p>
            <a:pPr lvl="1"/>
            <a:r>
              <a:rPr lang="en-US" dirty="0"/>
              <a:t>The second example (</a:t>
            </a:r>
            <a:r>
              <a:rPr lang="en-US" b="1" dirty="0"/>
              <a:t>observational</a:t>
            </a:r>
            <a:r>
              <a:rPr lang="en-US" dirty="0"/>
              <a:t>) *does not* interfere with the participants! It only observes them performing their usual behaviors.</a:t>
            </a:r>
          </a:p>
          <a:p>
            <a:pPr lvl="1"/>
            <a:r>
              <a:rPr lang="en-US" dirty="0"/>
              <a:t>The last example (</a:t>
            </a:r>
            <a:r>
              <a:rPr lang="en-US" b="1" dirty="0"/>
              <a:t>experimental</a:t>
            </a:r>
            <a:r>
              <a:rPr lang="en-US" dirty="0"/>
              <a:t>) *does* interfere, and assigns participants (ideally, randomly) to different groups/interventions. </a:t>
            </a:r>
          </a:p>
          <a:p>
            <a:pPr lvl="1"/>
            <a:endParaRPr lang="en-US" dirty="0"/>
          </a:p>
        </p:txBody>
      </p:sp>
    </p:spTree>
    <p:extLst>
      <p:ext uri="{BB962C8B-B14F-4D97-AF65-F5344CB8AC3E}">
        <p14:creationId xmlns:p14="http://schemas.microsoft.com/office/powerpoint/2010/main" val="133813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White stones balanced in a stack">
            <a:extLst>
              <a:ext uri="{FF2B5EF4-FFF2-40B4-BE49-F238E27FC236}">
                <a16:creationId xmlns:a16="http://schemas.microsoft.com/office/drawing/2014/main" id="{E3C1B7D1-3D46-46D5-9E76-E15C3EB10029}"/>
              </a:ext>
            </a:extLst>
          </p:cNvPr>
          <p:cNvPicPr>
            <a:picLocks noChangeAspect="1"/>
          </p:cNvPicPr>
          <p:nvPr/>
        </p:nvPicPr>
        <p:blipFill rotWithShape="1">
          <a:blip r:embed="rId2">
            <a:alphaModFix/>
          </a:blip>
          <a:srcRect t="15089" b="641"/>
          <a:stretch/>
        </p:blipFill>
        <p:spPr>
          <a:xfrm>
            <a:off x="20" y="10"/>
            <a:ext cx="12191980" cy="6857990"/>
          </a:xfrm>
          <a:prstGeom prst="rect">
            <a:avLst/>
          </a:prstGeom>
        </p:spPr>
      </p:pic>
      <p:sp>
        <p:nvSpPr>
          <p:cNvPr id="32" name="Oval 31">
            <a:extLst>
              <a:ext uri="{FF2B5EF4-FFF2-40B4-BE49-F238E27FC236}">
                <a16:creationId xmlns:a16="http://schemas.microsoft.com/office/drawing/2014/main" id="{C2BD3211-5B9B-40DA-8BD0-C3426AE7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9872" y="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8121B6-45E6-447F-87B8-58EDD064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8414" y="63468"/>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C95B8E3-CBB0-4A5C-B65B-59C12D44B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2370" y="655738"/>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A710C0-F536-4B31-8D0F-28E2F0893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9769" y="57979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1EB61F8-34CD-4251-9B31-59AB92843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0824" y="374048"/>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33FA5DB-69DC-4137-9264-5F838B990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5468" y="97167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98D956-6B7A-4A94-B508-F7A30E642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334" y="512240"/>
            <a:ext cx="703889" cy="703889"/>
          </a:xfrm>
          <a:prstGeom prst="ellipse">
            <a:avLst/>
          </a:prstGeom>
          <a:solidFill>
            <a:schemeClr val="accent3">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6A3D2FC-6F98-4157-94A8-7D7FBD56E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1428" y="81514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7AE16AB-F0AB-4AC3-BD8F-336B5D98C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7435" y="1096664"/>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a:xfrm>
            <a:off x="777240" y="3688205"/>
            <a:ext cx="8731683" cy="1160465"/>
          </a:xfrm>
        </p:spPr>
        <p:txBody>
          <a:bodyPr vert="horz" lIns="91440" tIns="45720" rIns="91440" bIns="45720" rtlCol="0" anchor="b">
            <a:normAutofit/>
          </a:bodyPr>
          <a:lstStyle/>
          <a:p>
            <a:r>
              <a:rPr lang="en-US" sz="6000" dirty="0">
                <a:solidFill>
                  <a:srgbClr val="FFFFFF"/>
                </a:solidFill>
              </a:rPr>
              <a:t>Hierarchy of Evidence </a:t>
            </a:r>
          </a:p>
        </p:txBody>
      </p:sp>
      <p:sp>
        <p:nvSpPr>
          <p:cNvPr id="52" name="Oval 51">
            <a:extLst>
              <a:ext uri="{FF2B5EF4-FFF2-40B4-BE49-F238E27FC236}">
                <a16:creationId xmlns:a16="http://schemas.microsoft.com/office/drawing/2014/main" id="{20BE49C6-06E3-4324-91A8-F25B7DA1D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6319" y="198982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78ABC8A-B58F-4AAE-8F6F-A07EB9D6D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30" y="2808040"/>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84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Hierarchy</a:t>
            </a:r>
          </a:p>
        </p:txBody>
      </p:sp>
      <p:pic>
        <p:nvPicPr>
          <p:cNvPr id="1028" name="Picture 4" descr="Hierarchy of evidence and sleep apnea">
            <a:extLst>
              <a:ext uri="{FF2B5EF4-FFF2-40B4-BE49-F238E27FC236}">
                <a16:creationId xmlns:a16="http://schemas.microsoft.com/office/drawing/2014/main" id="{8D068AC9-9490-C148-A7FF-585BF19FD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665" y="662781"/>
            <a:ext cx="7050095" cy="583009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2615A53-D9CF-9943-960A-E68F2E9F9B6C}"/>
              </a:ext>
            </a:extLst>
          </p:cNvPr>
          <p:cNvSpPr>
            <a:spLocks noGrp="1"/>
          </p:cNvSpPr>
          <p:nvPr>
            <p:ph idx="1"/>
          </p:nvPr>
        </p:nvSpPr>
        <p:spPr>
          <a:xfrm>
            <a:off x="315802" y="1690688"/>
            <a:ext cx="4027273" cy="4351338"/>
          </a:xfrm>
        </p:spPr>
        <p:txBody>
          <a:bodyPr>
            <a:normAutofit lnSpcReduction="10000"/>
          </a:bodyPr>
          <a:lstStyle/>
          <a:p>
            <a:r>
              <a:rPr lang="en-US" sz="2400" dirty="0"/>
              <a:t>Variety in structure of pyramids</a:t>
            </a:r>
          </a:p>
          <a:p>
            <a:r>
              <a:rPr lang="en-US" sz="2400" dirty="0"/>
              <a:t>“Strength” = …</a:t>
            </a:r>
          </a:p>
          <a:p>
            <a:pPr lvl="1"/>
            <a:r>
              <a:rPr lang="en-US" sz="2200" dirty="0"/>
              <a:t>Approximation of truth</a:t>
            </a:r>
          </a:p>
          <a:p>
            <a:r>
              <a:rPr lang="en-US" sz="2400" dirty="0"/>
              <a:t>#</a:t>
            </a:r>
            <a:r>
              <a:rPr lang="en-US" sz="2400" dirty="0" err="1"/>
              <a:t>InMice</a:t>
            </a:r>
            <a:endParaRPr lang="en-US" sz="2400" dirty="0"/>
          </a:p>
          <a:p>
            <a:pPr lvl="1"/>
            <a:r>
              <a:rPr lang="en-US" sz="2000" dirty="0"/>
              <a:t>Polyvagal</a:t>
            </a:r>
          </a:p>
          <a:p>
            <a:endParaRPr lang="en-US" sz="2200" dirty="0"/>
          </a:p>
          <a:p>
            <a:r>
              <a:rPr lang="en-US" sz="2200" b="1" dirty="0"/>
              <a:t>So only reviews matter?</a:t>
            </a:r>
          </a:p>
          <a:p>
            <a:pPr lvl="1"/>
            <a:r>
              <a:rPr lang="en-US" sz="2000" dirty="0"/>
              <a:t>Clearly not</a:t>
            </a:r>
          </a:p>
          <a:p>
            <a:pPr lvl="1"/>
            <a:r>
              <a:rPr lang="en-US" sz="2000" dirty="0"/>
              <a:t>Observational or animal only!</a:t>
            </a:r>
          </a:p>
          <a:p>
            <a:pPr lvl="1"/>
            <a:r>
              <a:rPr lang="en-US" sz="2000" dirty="0"/>
              <a:t>Case reports fuel inquiry</a:t>
            </a:r>
          </a:p>
          <a:p>
            <a:pPr lvl="2"/>
            <a:r>
              <a:rPr lang="en-US" sz="1800" dirty="0"/>
              <a:t>More prone to bias</a:t>
            </a:r>
          </a:p>
          <a:p>
            <a:pPr lvl="2"/>
            <a:endParaRPr lang="en-US" sz="1800" dirty="0"/>
          </a:p>
          <a:p>
            <a:pPr lvl="1"/>
            <a:endParaRPr lang="en-US" sz="2000" dirty="0"/>
          </a:p>
          <a:p>
            <a:pPr lvl="1"/>
            <a:endParaRPr lang="en-US" sz="2000" dirty="0"/>
          </a:p>
        </p:txBody>
      </p:sp>
    </p:spTree>
    <p:extLst>
      <p:ext uri="{BB962C8B-B14F-4D97-AF65-F5344CB8AC3E}">
        <p14:creationId xmlns:p14="http://schemas.microsoft.com/office/powerpoint/2010/main" val="51635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3722EED-D7B8-FB43-ABAE-715694734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77FBEB65-25FB-3048-92C6-574AF5D9FE0B}"/>
              </a:ext>
            </a:extLst>
          </p:cNvPr>
          <p:cNvSpPr/>
          <p:nvPr/>
        </p:nvSpPr>
        <p:spPr>
          <a:xfrm>
            <a:off x="1483519" y="4096939"/>
            <a:ext cx="2702719" cy="126087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A262185-4C15-F341-A74B-A14F8926E462}"/>
              </a:ext>
            </a:extLst>
          </p:cNvPr>
          <p:cNvSpPr/>
          <p:nvPr/>
        </p:nvSpPr>
        <p:spPr>
          <a:xfrm>
            <a:off x="1883570" y="3193256"/>
            <a:ext cx="1814512" cy="92868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10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10C0-83BC-694B-8541-0DF7B7EFACF4}"/>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655A2B92-8A78-D24F-873F-5F814B6B4AA2}"/>
              </a:ext>
            </a:extLst>
          </p:cNvPr>
          <p:cNvSpPr>
            <a:spLocks noGrp="1"/>
          </p:cNvSpPr>
          <p:nvPr>
            <p:ph idx="1"/>
          </p:nvPr>
        </p:nvSpPr>
        <p:spPr>
          <a:xfrm>
            <a:off x="777239" y="1825625"/>
            <a:ext cx="4510301" cy="4351338"/>
          </a:xfrm>
        </p:spPr>
        <p:txBody>
          <a:bodyPr>
            <a:normAutofit/>
          </a:bodyPr>
          <a:lstStyle/>
          <a:p>
            <a:r>
              <a:rPr lang="en-US" sz="2200" dirty="0"/>
              <a:t>Parker Graduate ’18</a:t>
            </a:r>
          </a:p>
          <a:p>
            <a:r>
              <a:rPr lang="en-US" sz="2200" dirty="0"/>
              <a:t>PhD in Motor Control</a:t>
            </a:r>
          </a:p>
          <a:p>
            <a:pPr lvl="1"/>
            <a:r>
              <a:rPr lang="en-US" sz="2000" dirty="0"/>
              <a:t>University of Houston</a:t>
            </a:r>
          </a:p>
          <a:p>
            <a:r>
              <a:rPr lang="en-US" sz="2200" dirty="0"/>
              <a:t>Parker University:</a:t>
            </a:r>
          </a:p>
          <a:p>
            <a:pPr lvl="1"/>
            <a:r>
              <a:rPr lang="en-US" sz="2200" dirty="0"/>
              <a:t>Clinician Scientist</a:t>
            </a:r>
          </a:p>
          <a:p>
            <a:pPr lvl="1"/>
            <a:r>
              <a:rPr lang="en-US" sz="2200" dirty="0"/>
              <a:t>Director of Student Research</a:t>
            </a:r>
          </a:p>
          <a:p>
            <a:pPr lvl="1"/>
            <a:r>
              <a:rPr lang="en-US" sz="2200" dirty="0"/>
              <a:t>Co-Director Neuromotor Laboratory</a:t>
            </a:r>
          </a:p>
        </p:txBody>
      </p:sp>
      <p:pic>
        <p:nvPicPr>
          <p:cNvPr id="4" name="Picture 4">
            <a:extLst>
              <a:ext uri="{FF2B5EF4-FFF2-40B4-BE49-F238E27FC236}">
                <a16:creationId xmlns:a16="http://schemas.microsoft.com/office/drawing/2014/main" id="{EBC8E996-7FF5-204B-B164-A261DEE840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37210" y="871393"/>
            <a:ext cx="5449471" cy="190846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2" descr="NASA insignia - Wikipedia">
            <a:extLst>
              <a:ext uri="{FF2B5EF4-FFF2-40B4-BE49-F238E27FC236}">
                <a16:creationId xmlns:a16="http://schemas.microsoft.com/office/drawing/2014/main" id="{0BEFFCFD-B505-9946-BB49-F93E2A7DD3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60005" y="3642666"/>
            <a:ext cx="2582157" cy="216255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4" descr="Image result for baylor college of medicine logo">
            <a:extLst>
              <a:ext uri="{FF2B5EF4-FFF2-40B4-BE49-F238E27FC236}">
                <a16:creationId xmlns:a16="http://schemas.microsoft.com/office/drawing/2014/main" id="{FB589E31-1B61-4F41-947E-F13123846E2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58929" y="3846932"/>
            <a:ext cx="2627752" cy="175402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00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3722EED-D7B8-FB43-ABAE-715694734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77FBEB65-25FB-3048-92C6-574AF5D9FE0B}"/>
              </a:ext>
            </a:extLst>
          </p:cNvPr>
          <p:cNvSpPr/>
          <p:nvPr/>
        </p:nvSpPr>
        <p:spPr>
          <a:xfrm>
            <a:off x="6786564" y="3657600"/>
            <a:ext cx="2100262" cy="92868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A262185-4C15-F341-A74B-A14F8926E462}"/>
              </a:ext>
            </a:extLst>
          </p:cNvPr>
          <p:cNvSpPr/>
          <p:nvPr/>
        </p:nvSpPr>
        <p:spPr>
          <a:xfrm>
            <a:off x="4643439" y="3311128"/>
            <a:ext cx="1814512" cy="6929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44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Rolls of blueprints">
            <a:extLst>
              <a:ext uri="{FF2B5EF4-FFF2-40B4-BE49-F238E27FC236}">
                <a16:creationId xmlns:a16="http://schemas.microsoft.com/office/drawing/2014/main" id="{E160372A-6AB4-4BEF-8FA0-83816E3B2FB7}"/>
              </a:ext>
            </a:extLst>
          </p:cNvPr>
          <p:cNvPicPr>
            <a:picLocks noChangeAspect="1"/>
          </p:cNvPicPr>
          <p:nvPr/>
        </p:nvPicPr>
        <p:blipFill rotWithShape="1">
          <a:blip r:embed="rId2">
            <a:alphaModFix/>
          </a:blip>
          <a:srcRect t="1299" b="14431"/>
          <a:stretch/>
        </p:blipFill>
        <p:spPr>
          <a:xfrm>
            <a:off x="20" y="10"/>
            <a:ext cx="12191980" cy="6857990"/>
          </a:xfrm>
          <a:prstGeom prst="rect">
            <a:avLst/>
          </a:prstGeom>
        </p:spPr>
      </p:pic>
      <p:sp>
        <p:nvSpPr>
          <p:cNvPr id="32" name="Oval 31">
            <a:extLst>
              <a:ext uri="{FF2B5EF4-FFF2-40B4-BE49-F238E27FC236}">
                <a16:creationId xmlns:a16="http://schemas.microsoft.com/office/drawing/2014/main" id="{C2BD3211-5B9B-40DA-8BD0-C3426AE7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9872" y="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8121B6-45E6-447F-87B8-58EDD064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8414" y="63468"/>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C95B8E3-CBB0-4A5C-B65B-59C12D44B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2370" y="655738"/>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A710C0-F536-4B31-8D0F-28E2F0893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9769" y="57979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1EB61F8-34CD-4251-9B31-59AB92843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0824" y="374048"/>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33FA5DB-69DC-4137-9264-5F838B990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5468" y="97167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98D956-6B7A-4A94-B508-F7A30E642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334" y="512240"/>
            <a:ext cx="703889" cy="703889"/>
          </a:xfrm>
          <a:prstGeom prst="ellipse">
            <a:avLst/>
          </a:prstGeom>
          <a:solidFill>
            <a:schemeClr val="accent3">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6A3D2FC-6F98-4157-94A8-7D7FBD56E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1428" y="81514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7AE16AB-F0AB-4AC3-BD8F-336B5D98C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7435" y="1096664"/>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a:xfrm>
            <a:off x="777240" y="3688205"/>
            <a:ext cx="8731683" cy="1160465"/>
          </a:xfrm>
        </p:spPr>
        <p:txBody>
          <a:bodyPr vert="horz" lIns="91440" tIns="45720" rIns="91440" bIns="45720" rtlCol="0" anchor="b">
            <a:normAutofit/>
          </a:bodyPr>
          <a:lstStyle/>
          <a:p>
            <a:r>
              <a:rPr lang="en-US" sz="6000" dirty="0">
                <a:solidFill>
                  <a:srgbClr val="FFFFFF"/>
                </a:solidFill>
              </a:rPr>
              <a:t>Blueprint for a Manuscript</a:t>
            </a:r>
          </a:p>
        </p:txBody>
      </p:sp>
      <p:sp>
        <p:nvSpPr>
          <p:cNvPr id="52" name="Oval 51">
            <a:extLst>
              <a:ext uri="{FF2B5EF4-FFF2-40B4-BE49-F238E27FC236}">
                <a16:creationId xmlns:a16="http://schemas.microsoft.com/office/drawing/2014/main" id="{20BE49C6-06E3-4324-91A8-F25B7DA1D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6319" y="198982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78ABC8A-B58F-4AAE-8F6F-A07EB9D6D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30" y="2808040"/>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73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908DE9-5647-483E-B731-49D34A83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6962B4-5DCE-4745-A877-F7237DA68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3" name="Freeform: Shape 12">
            <a:extLst>
              <a:ext uri="{FF2B5EF4-FFF2-40B4-BE49-F238E27FC236}">
                <a16:creationId xmlns:a16="http://schemas.microsoft.com/office/drawing/2014/main" id="{FFC31C6D-653C-4C57-B226-ED6CE571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2590" y="0"/>
            <a:ext cx="8389411" cy="6858000"/>
          </a:xfrm>
          <a:custGeom>
            <a:avLst/>
            <a:gdLst>
              <a:gd name="connsiteX0" fmla="*/ 1405847 w 8389411"/>
              <a:gd name="connsiteY0" fmla="*/ 0 h 6858000"/>
              <a:gd name="connsiteX1" fmla="*/ 8389411 w 8389411"/>
              <a:gd name="connsiteY1" fmla="*/ 0 h 6858000"/>
              <a:gd name="connsiteX2" fmla="*/ 8389411 w 8389411"/>
              <a:gd name="connsiteY2" fmla="*/ 6858000 h 6858000"/>
              <a:gd name="connsiteX3" fmla="*/ 1403382 w 8389411"/>
              <a:gd name="connsiteY3" fmla="*/ 6858000 h 6858000"/>
              <a:gd name="connsiteX4" fmla="*/ 1126450 w 8389411"/>
              <a:gd name="connsiteY4" fmla="*/ 6554701 h 6858000"/>
              <a:gd name="connsiteX5" fmla="*/ 0 w 8389411"/>
              <a:gd name="connsiteY5" fmla="*/ 3431347 h 6858000"/>
              <a:gd name="connsiteX6" fmla="*/ 1281495 w 8389411"/>
              <a:gd name="connsiteY6" fmla="*/ 129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411" h="6858000">
                <a:moveTo>
                  <a:pt x="1405847" y="0"/>
                </a:moveTo>
                <a:lnTo>
                  <a:pt x="8389411" y="0"/>
                </a:lnTo>
                <a:lnTo>
                  <a:pt x="8389411" y="6858000"/>
                </a:lnTo>
                <a:lnTo>
                  <a:pt x="1403382" y="6858000"/>
                </a:lnTo>
                <a:lnTo>
                  <a:pt x="1126450" y="6554701"/>
                </a:lnTo>
                <a:cubicBezTo>
                  <a:pt x="422736" y="5705928"/>
                  <a:pt x="0" y="4617776"/>
                  <a:pt x="0" y="3431347"/>
                </a:cubicBezTo>
                <a:cubicBezTo>
                  <a:pt x="0" y="2160173"/>
                  <a:pt x="485281" y="1001818"/>
                  <a:pt x="1281495" y="1298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C310B041-3468-403A-926B-E3C1CF443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914" y="299808"/>
            <a:ext cx="11521822" cy="6038357"/>
            <a:chOff x="244914" y="299808"/>
            <a:chExt cx="11521822" cy="6038357"/>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295" y="51570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99" y="574164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0333" y="6032385"/>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914" y="582103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a:xfrm>
            <a:off x="770878" y="952022"/>
            <a:ext cx="2862591" cy="5157049"/>
          </a:xfrm>
        </p:spPr>
        <p:txBody>
          <a:bodyPr anchor="ctr">
            <a:normAutofit/>
          </a:bodyPr>
          <a:lstStyle/>
          <a:p>
            <a:r>
              <a:rPr lang="en-US" sz="4400"/>
              <a:t>Sections</a:t>
            </a:r>
          </a:p>
        </p:txBody>
      </p:sp>
      <p:graphicFrame>
        <p:nvGraphicFramePr>
          <p:cNvPr id="5" name="Content Placeholder 2">
            <a:extLst>
              <a:ext uri="{FF2B5EF4-FFF2-40B4-BE49-F238E27FC236}">
                <a16:creationId xmlns:a16="http://schemas.microsoft.com/office/drawing/2014/main" id="{513E6F46-354B-4674-AC64-0A3A313A4ED7}"/>
              </a:ext>
            </a:extLst>
          </p:cNvPr>
          <p:cNvGraphicFramePr>
            <a:graphicFrameLocks noGrp="1"/>
          </p:cNvGraphicFramePr>
          <p:nvPr>
            <p:ph idx="1"/>
            <p:extLst>
              <p:ext uri="{D42A27DB-BD31-4B8C-83A1-F6EECF244321}">
                <p14:modId xmlns:p14="http://schemas.microsoft.com/office/powerpoint/2010/main" val="4006887007"/>
              </p:ext>
            </p:extLst>
          </p:nvPr>
        </p:nvGraphicFramePr>
        <p:xfrm>
          <a:off x="4629151" y="952022"/>
          <a:ext cx="7117918" cy="51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91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a:t>Introduction</a:t>
            </a:r>
            <a:endParaRPr lang="en-US" dirty="0"/>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p:txBody>
          <a:bodyPr/>
          <a:lstStyle/>
          <a:p>
            <a:r>
              <a:rPr lang="en-US" dirty="0"/>
              <a:t>Why?</a:t>
            </a:r>
          </a:p>
          <a:p>
            <a:pPr lvl="1"/>
            <a:r>
              <a:rPr lang="en-US" dirty="0"/>
              <a:t>Why was the study done?</a:t>
            </a:r>
          </a:p>
          <a:p>
            <a:pPr lvl="1"/>
            <a:r>
              <a:rPr lang="en-US" dirty="0"/>
              <a:t>Why is this study important?</a:t>
            </a:r>
          </a:p>
          <a:p>
            <a:pPr lvl="1"/>
            <a:r>
              <a:rPr lang="en-US" dirty="0"/>
              <a:t>What should it tell us?</a:t>
            </a:r>
          </a:p>
          <a:p>
            <a:pPr lvl="1"/>
            <a:r>
              <a:rPr lang="en-US" dirty="0"/>
              <a:t>What have other scientists done previously?</a:t>
            </a:r>
          </a:p>
          <a:p>
            <a:pPr lvl="1"/>
            <a:endParaRPr lang="en-US" dirty="0"/>
          </a:p>
          <a:p>
            <a:r>
              <a:rPr lang="en-US" dirty="0"/>
              <a:t>Read this if you don’t know a topic area well</a:t>
            </a:r>
          </a:p>
        </p:txBody>
      </p:sp>
      <p:pic>
        <p:nvPicPr>
          <p:cNvPr id="4" name="Picture 3">
            <a:extLst>
              <a:ext uri="{FF2B5EF4-FFF2-40B4-BE49-F238E27FC236}">
                <a16:creationId xmlns:a16="http://schemas.microsoft.com/office/drawing/2014/main" id="{FE461414-47C7-824C-B596-88462FA9B10B}"/>
              </a:ext>
            </a:extLst>
          </p:cNvPr>
          <p:cNvPicPr>
            <a:picLocks noChangeAspect="1"/>
          </p:cNvPicPr>
          <p:nvPr/>
        </p:nvPicPr>
        <p:blipFill>
          <a:blip r:embed="rId2"/>
          <a:stretch>
            <a:fillRect/>
          </a:stretch>
        </p:blipFill>
        <p:spPr>
          <a:xfrm>
            <a:off x="6106795" y="0"/>
            <a:ext cx="4973444" cy="6858000"/>
          </a:xfrm>
          <a:prstGeom prst="rect">
            <a:avLst/>
          </a:prstGeom>
        </p:spPr>
      </p:pic>
      <p:sp>
        <p:nvSpPr>
          <p:cNvPr id="5" name="TextBox 4">
            <a:extLst>
              <a:ext uri="{FF2B5EF4-FFF2-40B4-BE49-F238E27FC236}">
                <a16:creationId xmlns:a16="http://schemas.microsoft.com/office/drawing/2014/main" id="{E6B1206A-63CB-BD4D-A938-D75E59EAB4BC}"/>
              </a:ext>
            </a:extLst>
          </p:cNvPr>
          <p:cNvSpPr txBox="1"/>
          <p:nvPr/>
        </p:nvSpPr>
        <p:spPr>
          <a:xfrm>
            <a:off x="0" y="5963484"/>
            <a:ext cx="5286375" cy="1107996"/>
          </a:xfrm>
          <a:prstGeom prst="rect">
            <a:avLst/>
          </a:prstGeom>
          <a:noFill/>
        </p:spPr>
        <p:txBody>
          <a:bodyPr wrap="square" rtlCol="0">
            <a:spAutoFit/>
          </a:bodyPr>
          <a:lstStyle/>
          <a:p>
            <a:r>
              <a:rPr lang="en-US" sz="1200" dirty="0"/>
              <a:t>Eklund et al. (2020) The Nordic maintenance care program: maintenance care reduces the number of days with pain in acute episodes and increases the length of pain free periods for dysfunctional patients with recurrent and persistent low back pain – a secondary analysis of a pragmatic randomized controlled trial</a:t>
            </a:r>
          </a:p>
          <a:p>
            <a:endParaRPr lang="en-US" dirty="0"/>
          </a:p>
        </p:txBody>
      </p:sp>
    </p:spTree>
    <p:extLst>
      <p:ext uri="{BB962C8B-B14F-4D97-AF65-F5344CB8AC3E}">
        <p14:creationId xmlns:p14="http://schemas.microsoft.com/office/powerpoint/2010/main" val="91061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a:xfrm>
            <a:off x="777240" y="1825625"/>
            <a:ext cx="4380548" cy="4351338"/>
          </a:xfrm>
        </p:spPr>
        <p:txBody>
          <a:bodyPr/>
          <a:lstStyle/>
          <a:p>
            <a:r>
              <a:rPr lang="en-US" dirty="0"/>
              <a:t>How was the study done?</a:t>
            </a:r>
          </a:p>
          <a:p>
            <a:pPr lvl="1"/>
            <a:r>
              <a:rPr lang="en-US" dirty="0"/>
              <a:t>How was the study designed?</a:t>
            </a:r>
          </a:p>
          <a:p>
            <a:pPr lvl="1"/>
            <a:r>
              <a:rPr lang="en-US" dirty="0"/>
              <a:t>What participants were chosen?</a:t>
            </a:r>
          </a:p>
          <a:p>
            <a:pPr lvl="1"/>
            <a:r>
              <a:rPr lang="en-US" dirty="0"/>
              <a:t>What measures were used?</a:t>
            </a:r>
          </a:p>
          <a:p>
            <a:pPr lvl="1"/>
            <a:r>
              <a:rPr lang="en-US" dirty="0"/>
              <a:t>What materials were used?</a:t>
            </a:r>
          </a:p>
          <a:p>
            <a:pPr lvl="1"/>
            <a:r>
              <a:rPr lang="en-US" dirty="0"/>
              <a:t>What statistics were used?</a:t>
            </a:r>
          </a:p>
          <a:p>
            <a:pPr lvl="1"/>
            <a:endParaRPr lang="en-US" dirty="0"/>
          </a:p>
          <a:p>
            <a:pPr marL="0" indent="0">
              <a:buNone/>
            </a:pPr>
            <a:r>
              <a:rPr lang="en-US" dirty="0"/>
              <a:t>Be sure to ask yourself if their methods make sense!</a:t>
            </a:r>
          </a:p>
          <a:p>
            <a:pPr marL="0" indent="0">
              <a:buNone/>
            </a:pPr>
            <a:r>
              <a:rPr lang="en-US" dirty="0"/>
              <a:t>In particular, do the methods match the question?</a:t>
            </a:r>
          </a:p>
        </p:txBody>
      </p:sp>
      <p:pic>
        <p:nvPicPr>
          <p:cNvPr id="4" name="Picture 3">
            <a:extLst>
              <a:ext uri="{FF2B5EF4-FFF2-40B4-BE49-F238E27FC236}">
                <a16:creationId xmlns:a16="http://schemas.microsoft.com/office/drawing/2014/main" id="{CD20E705-E4F8-A04E-BB18-5C53BA94B78B}"/>
              </a:ext>
            </a:extLst>
          </p:cNvPr>
          <p:cNvPicPr>
            <a:picLocks noChangeAspect="1"/>
          </p:cNvPicPr>
          <p:nvPr/>
        </p:nvPicPr>
        <p:blipFill>
          <a:blip r:embed="rId2"/>
          <a:stretch>
            <a:fillRect/>
          </a:stretch>
        </p:blipFill>
        <p:spPr>
          <a:xfrm>
            <a:off x="5410200" y="881063"/>
            <a:ext cx="5753100" cy="5295900"/>
          </a:xfrm>
          <a:prstGeom prst="rect">
            <a:avLst/>
          </a:prstGeom>
        </p:spPr>
      </p:pic>
      <p:sp>
        <p:nvSpPr>
          <p:cNvPr id="5" name="TextBox 4">
            <a:extLst>
              <a:ext uri="{FF2B5EF4-FFF2-40B4-BE49-F238E27FC236}">
                <a16:creationId xmlns:a16="http://schemas.microsoft.com/office/drawing/2014/main" id="{AA56BA66-A563-6841-853B-137AE340EE2F}"/>
              </a:ext>
            </a:extLst>
          </p:cNvPr>
          <p:cNvSpPr txBox="1"/>
          <p:nvPr/>
        </p:nvSpPr>
        <p:spPr>
          <a:xfrm>
            <a:off x="0" y="5963484"/>
            <a:ext cx="5286375" cy="1107996"/>
          </a:xfrm>
          <a:prstGeom prst="rect">
            <a:avLst/>
          </a:prstGeom>
          <a:noFill/>
        </p:spPr>
        <p:txBody>
          <a:bodyPr wrap="square" rtlCol="0">
            <a:spAutoFit/>
          </a:bodyPr>
          <a:lstStyle/>
          <a:p>
            <a:r>
              <a:rPr lang="en-US" sz="1200" dirty="0"/>
              <a:t>Eklund et al. (2020) The Nordic maintenance care program: maintenance care reduces the number of days with pain in acute episodes and increases the length of pain free periods for dysfunctional patients with recurrent and persistent low back pain – a secondary analysis of a pragmatic randomized controlled trial</a:t>
            </a:r>
          </a:p>
          <a:p>
            <a:endParaRPr lang="en-US" dirty="0"/>
          </a:p>
        </p:txBody>
      </p:sp>
    </p:spTree>
    <p:extLst>
      <p:ext uri="{BB962C8B-B14F-4D97-AF65-F5344CB8AC3E}">
        <p14:creationId xmlns:p14="http://schemas.microsoft.com/office/powerpoint/2010/main" val="242144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a:xfrm>
            <a:off x="777240" y="777240"/>
            <a:ext cx="4606280" cy="2493876"/>
          </a:xfrm>
        </p:spPr>
        <p:txBody>
          <a:bodyPr vert="horz" lIns="91440" tIns="45720" rIns="91440" bIns="45720" rtlCol="0" anchor="b">
            <a:normAutofit/>
          </a:bodyPr>
          <a:lstStyle/>
          <a:p>
            <a:r>
              <a:rPr lang="en-US" sz="4400"/>
              <a:t>Results</a:t>
            </a:r>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a:xfrm>
            <a:off x="777240" y="3428999"/>
            <a:ext cx="4606280" cy="2747963"/>
          </a:xfrm>
        </p:spPr>
        <p:txBody>
          <a:bodyPr vert="horz" lIns="91440" tIns="45720" rIns="91440" bIns="45720" rtlCol="0" anchor="t">
            <a:normAutofit/>
          </a:bodyPr>
          <a:lstStyle/>
          <a:p>
            <a:pPr marL="0" indent="0">
              <a:buNone/>
            </a:pPr>
            <a:r>
              <a:rPr lang="en-US" sz="1800"/>
              <a:t>What was found?</a:t>
            </a:r>
          </a:p>
          <a:p>
            <a:pPr marL="0" indent="0">
              <a:buNone/>
            </a:pPr>
            <a:endParaRPr lang="en-US" sz="1800"/>
          </a:p>
          <a:p>
            <a:pPr marL="0" indent="0">
              <a:buNone/>
            </a:pPr>
            <a:r>
              <a:rPr lang="en-US" sz="1800"/>
              <a:t>Are the figures and graphs clear?</a:t>
            </a:r>
          </a:p>
          <a:p>
            <a:pPr marL="0" indent="0">
              <a:buNone/>
            </a:pPr>
            <a:r>
              <a:rPr lang="en-US" sz="1800"/>
              <a:t>Do the data make sense?</a:t>
            </a:r>
          </a:p>
        </p:txBody>
      </p:sp>
      <p:sp>
        <p:nvSpPr>
          <p:cNvPr id="52"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54"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55" name="Oval 54">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0428BDD-1118-8B40-ABED-ED06B715595D}"/>
              </a:ext>
            </a:extLst>
          </p:cNvPr>
          <p:cNvPicPr>
            <a:picLocks noChangeAspect="1"/>
          </p:cNvPicPr>
          <p:nvPr/>
        </p:nvPicPr>
        <p:blipFill rotWithShape="1">
          <a:blip r:embed="rId2"/>
          <a:srcRect l="8493" r="12506" b="-1"/>
          <a:stretch/>
        </p:blipFill>
        <p:spPr>
          <a:xfrm>
            <a:off x="5883583" y="292548"/>
            <a:ext cx="6136432" cy="6136415"/>
          </a:xfrm>
          <a:prstGeom prst="rect">
            <a:avLst/>
          </a:prstGeom>
        </p:spPr>
      </p:pic>
      <p:sp>
        <p:nvSpPr>
          <p:cNvPr id="43" name="TextBox 42">
            <a:extLst>
              <a:ext uri="{FF2B5EF4-FFF2-40B4-BE49-F238E27FC236}">
                <a16:creationId xmlns:a16="http://schemas.microsoft.com/office/drawing/2014/main" id="{EC345777-7D5E-584E-9526-D62500657B8A}"/>
              </a:ext>
            </a:extLst>
          </p:cNvPr>
          <p:cNvSpPr txBox="1"/>
          <p:nvPr/>
        </p:nvSpPr>
        <p:spPr>
          <a:xfrm>
            <a:off x="0" y="5963484"/>
            <a:ext cx="5286375" cy="1184940"/>
          </a:xfrm>
          <a:prstGeom prst="rect">
            <a:avLst/>
          </a:prstGeom>
          <a:noFill/>
        </p:spPr>
        <p:txBody>
          <a:bodyPr wrap="square" rtlCol="0">
            <a:spAutoFit/>
          </a:bodyPr>
          <a:lstStyle/>
          <a:p>
            <a:pPr>
              <a:spcAft>
                <a:spcPts val="600"/>
              </a:spcAft>
            </a:pPr>
            <a:r>
              <a:rPr lang="en-US" sz="1200" dirty="0"/>
              <a:t>Eklund et al. (2020) The Nordic maintenance care program: maintenance care reduces the number of days with pain in acute episodes and increases the length of pain free periods for dysfunctional patients with recurrent and persistent low back pain – a secondary analysis of a pragmatic randomized controlled trial</a:t>
            </a:r>
            <a:endParaRPr lang="en-US" sz="1200"/>
          </a:p>
          <a:p>
            <a:pPr>
              <a:spcAft>
                <a:spcPts val="600"/>
              </a:spcAft>
            </a:pPr>
            <a:endParaRPr lang="en-US"/>
          </a:p>
        </p:txBody>
      </p:sp>
    </p:spTree>
    <p:extLst>
      <p:ext uri="{BB962C8B-B14F-4D97-AF65-F5344CB8AC3E}">
        <p14:creationId xmlns:p14="http://schemas.microsoft.com/office/powerpoint/2010/main" val="365644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Discussion/Conclusion</a:t>
            </a:r>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p:txBody>
          <a:bodyPr/>
          <a:lstStyle/>
          <a:p>
            <a:r>
              <a:rPr lang="en-US" dirty="0"/>
              <a:t>What do the results mean?</a:t>
            </a:r>
          </a:p>
          <a:p>
            <a:pPr lvl="1"/>
            <a:r>
              <a:rPr lang="en-US" dirty="0"/>
              <a:t>(and realistically, why should anyone care?)</a:t>
            </a:r>
          </a:p>
          <a:p>
            <a:pPr lvl="1"/>
            <a:endParaRPr lang="en-US" dirty="0"/>
          </a:p>
          <a:p>
            <a:pPr marL="0" indent="0">
              <a:buNone/>
            </a:pPr>
            <a:r>
              <a:rPr lang="en-US" dirty="0"/>
              <a:t>Always ask yourself if the conclusions match the results!</a:t>
            </a:r>
          </a:p>
        </p:txBody>
      </p:sp>
      <p:pic>
        <p:nvPicPr>
          <p:cNvPr id="4" name="Picture 3">
            <a:extLst>
              <a:ext uri="{FF2B5EF4-FFF2-40B4-BE49-F238E27FC236}">
                <a16:creationId xmlns:a16="http://schemas.microsoft.com/office/drawing/2014/main" id="{71E93C65-5C91-3E4A-B4E9-632AEC950EE8}"/>
              </a:ext>
            </a:extLst>
          </p:cNvPr>
          <p:cNvPicPr>
            <a:picLocks noChangeAspect="1"/>
          </p:cNvPicPr>
          <p:nvPr/>
        </p:nvPicPr>
        <p:blipFill>
          <a:blip r:embed="rId2"/>
          <a:stretch>
            <a:fillRect/>
          </a:stretch>
        </p:blipFill>
        <p:spPr>
          <a:xfrm>
            <a:off x="247650" y="3429000"/>
            <a:ext cx="11696700" cy="2286000"/>
          </a:xfrm>
          <a:prstGeom prst="rect">
            <a:avLst/>
          </a:prstGeom>
        </p:spPr>
      </p:pic>
      <p:sp>
        <p:nvSpPr>
          <p:cNvPr id="5" name="TextBox 4">
            <a:extLst>
              <a:ext uri="{FF2B5EF4-FFF2-40B4-BE49-F238E27FC236}">
                <a16:creationId xmlns:a16="http://schemas.microsoft.com/office/drawing/2014/main" id="{725038F6-499D-E64F-A828-8BA23DD272F6}"/>
              </a:ext>
            </a:extLst>
          </p:cNvPr>
          <p:cNvSpPr txBox="1"/>
          <p:nvPr/>
        </p:nvSpPr>
        <p:spPr>
          <a:xfrm>
            <a:off x="0" y="5963484"/>
            <a:ext cx="5286375" cy="1107996"/>
          </a:xfrm>
          <a:prstGeom prst="rect">
            <a:avLst/>
          </a:prstGeom>
          <a:noFill/>
        </p:spPr>
        <p:txBody>
          <a:bodyPr wrap="square" rtlCol="0">
            <a:spAutoFit/>
          </a:bodyPr>
          <a:lstStyle/>
          <a:p>
            <a:r>
              <a:rPr lang="en-US" sz="1200" dirty="0"/>
              <a:t>Eklund et al. (2020) The Nordic maintenance care program: maintenance care reduces the number of days with pain in acute episodes and increases the length of pain free periods for dysfunctional patients with recurrent and persistent low back pain – a secondary analysis of a pragmatic randomized controlled trial</a:t>
            </a:r>
          </a:p>
          <a:p>
            <a:endParaRPr lang="en-US" dirty="0"/>
          </a:p>
        </p:txBody>
      </p:sp>
    </p:spTree>
    <p:extLst>
      <p:ext uri="{BB962C8B-B14F-4D97-AF65-F5344CB8AC3E}">
        <p14:creationId xmlns:p14="http://schemas.microsoft.com/office/powerpoint/2010/main" val="43242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663A72-E771-41D4-96AA-28C1B2172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8164F59-4B09-4DB4-A99F-97C71DE46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a:xfrm>
            <a:off x="770878" y="952022"/>
            <a:ext cx="4606280" cy="5157049"/>
          </a:xfrm>
        </p:spPr>
        <p:txBody>
          <a:bodyPr anchor="ctr">
            <a:normAutofit/>
          </a:bodyPr>
          <a:lstStyle/>
          <a:p>
            <a:r>
              <a:rPr lang="en-US" sz="4400"/>
              <a:t>To Sum</a:t>
            </a:r>
          </a:p>
        </p:txBody>
      </p:sp>
      <p:sp>
        <p:nvSpPr>
          <p:cNvPr id="13" name="Freeform: Shape 12">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6099" y="238175"/>
            <a:ext cx="6735901" cy="6619825"/>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C2C078FA-5775-45CB-A8F3-53B3F1AD2B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99808"/>
            <a:ext cx="1668948" cy="6421669"/>
            <a:chOff x="9951383" y="299808"/>
            <a:chExt cx="1668948" cy="6421669"/>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E7689DDE-8B90-4D77-9139-1B70C127FD2C}"/>
              </a:ext>
            </a:extLst>
          </p:cNvPr>
          <p:cNvGraphicFramePr>
            <a:graphicFrameLocks noGrp="1"/>
          </p:cNvGraphicFramePr>
          <p:nvPr>
            <p:ph idx="1"/>
            <p:extLst>
              <p:ext uri="{D42A27DB-BD31-4B8C-83A1-F6EECF244321}">
                <p14:modId xmlns:p14="http://schemas.microsoft.com/office/powerpoint/2010/main" val="1437696146"/>
              </p:ext>
            </p:extLst>
          </p:nvPr>
        </p:nvGraphicFramePr>
        <p:xfrm>
          <a:off x="5855597" y="952022"/>
          <a:ext cx="5891471" cy="51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888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C7CD-C2C3-9347-818C-94F5EFB6B5B2}"/>
              </a:ext>
            </a:extLst>
          </p:cNvPr>
          <p:cNvSpPr>
            <a:spLocks noGrp="1"/>
          </p:cNvSpPr>
          <p:nvPr>
            <p:ph type="title"/>
          </p:nvPr>
        </p:nvSpPr>
        <p:spPr/>
        <p:txBody>
          <a:bodyPr/>
          <a:lstStyle/>
          <a:p>
            <a:r>
              <a:rPr lang="en-US" dirty="0"/>
              <a:t>Quick Aside</a:t>
            </a:r>
          </a:p>
        </p:txBody>
      </p:sp>
      <p:sp>
        <p:nvSpPr>
          <p:cNvPr id="3" name="Content Placeholder 2">
            <a:extLst>
              <a:ext uri="{FF2B5EF4-FFF2-40B4-BE49-F238E27FC236}">
                <a16:creationId xmlns:a16="http://schemas.microsoft.com/office/drawing/2014/main" id="{9247A456-FEFC-294F-8630-F7D8EFF9E4B3}"/>
              </a:ext>
            </a:extLst>
          </p:cNvPr>
          <p:cNvSpPr>
            <a:spLocks noGrp="1"/>
          </p:cNvSpPr>
          <p:nvPr>
            <p:ph idx="1"/>
          </p:nvPr>
        </p:nvSpPr>
        <p:spPr/>
        <p:txBody>
          <a:bodyPr/>
          <a:lstStyle/>
          <a:p>
            <a:pPr marL="0" indent="0">
              <a:buNone/>
            </a:pPr>
            <a:r>
              <a:rPr lang="en-US" i="1" dirty="0"/>
              <a:t>Have you ever felt like a paper was hard to understand? </a:t>
            </a:r>
          </a:p>
          <a:p>
            <a:pPr marL="0" indent="0">
              <a:buNone/>
            </a:pPr>
            <a:r>
              <a:rPr lang="en-US" i="1" dirty="0"/>
              <a:t>Or that it wasn’t even written so you could understand?</a:t>
            </a:r>
          </a:p>
          <a:p>
            <a:pPr marL="0" indent="0">
              <a:buNone/>
            </a:pPr>
            <a:endParaRPr lang="en-US" dirty="0"/>
          </a:p>
          <a:p>
            <a:pPr marL="0" indent="0">
              <a:buNone/>
            </a:pPr>
            <a:r>
              <a:rPr lang="en-US" b="1" dirty="0"/>
              <a:t>You’re right!</a:t>
            </a:r>
          </a:p>
          <a:p>
            <a:endParaRPr lang="en-US" dirty="0"/>
          </a:p>
          <a:p>
            <a:pPr marL="0" indent="0">
              <a:buNone/>
            </a:pPr>
            <a:r>
              <a:rPr lang="en-US" dirty="0"/>
              <a:t>Articles are written with the expectation that</a:t>
            </a:r>
            <a:r>
              <a:rPr lang="en-US" b="1" dirty="0"/>
              <a:t> the reader has experience, knowledge and understanding in that particular area!</a:t>
            </a:r>
          </a:p>
          <a:p>
            <a:pPr lvl="1"/>
            <a:r>
              <a:rPr lang="en-US" dirty="0"/>
              <a:t>If you haven’t read about the topic, it will be difficult to understand!</a:t>
            </a:r>
          </a:p>
          <a:p>
            <a:pPr lvl="1"/>
            <a:r>
              <a:rPr lang="en-US" dirty="0"/>
              <a:t>Read the introduction, read earlier papers </a:t>
            </a:r>
          </a:p>
          <a:p>
            <a:pPr lvl="1"/>
            <a:r>
              <a:rPr lang="en-US" b="1" dirty="0"/>
              <a:t>Go down the rabbit hole!</a:t>
            </a:r>
          </a:p>
        </p:txBody>
      </p:sp>
    </p:spTree>
    <p:extLst>
      <p:ext uri="{BB962C8B-B14F-4D97-AF65-F5344CB8AC3E}">
        <p14:creationId xmlns:p14="http://schemas.microsoft.com/office/powerpoint/2010/main" val="244813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 name="Picture 3" descr="Abstract background of data">
            <a:extLst>
              <a:ext uri="{FF2B5EF4-FFF2-40B4-BE49-F238E27FC236}">
                <a16:creationId xmlns:a16="http://schemas.microsoft.com/office/drawing/2014/main" id="{DA574E45-E607-41D5-8DEB-BACE4FEF2182}"/>
              </a:ext>
            </a:extLst>
          </p:cNvPr>
          <p:cNvPicPr>
            <a:picLocks noChangeAspect="1"/>
          </p:cNvPicPr>
          <p:nvPr/>
        </p:nvPicPr>
        <p:blipFill rotWithShape="1">
          <a:blip r:embed="rId2">
            <a:alphaModFix/>
          </a:blip>
          <a:srcRect/>
          <a:stretch/>
        </p:blipFill>
        <p:spPr>
          <a:xfrm>
            <a:off x="20" y="10"/>
            <a:ext cx="12191980" cy="6857990"/>
          </a:xfrm>
          <a:prstGeom prst="rect">
            <a:avLst/>
          </a:prstGeom>
        </p:spPr>
      </p:pic>
      <p:sp>
        <p:nvSpPr>
          <p:cNvPr id="31" name="Freeform: Shape 30">
            <a:extLst>
              <a:ext uri="{FF2B5EF4-FFF2-40B4-BE49-F238E27FC236}">
                <a16:creationId xmlns:a16="http://schemas.microsoft.com/office/drawing/2014/main" id="{36C5C053-F6BB-464B-BDD2-9D811A249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1"/>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315D1CC-8D02-4016-AD7A-097E77AAE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48491" y="521037"/>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CB84D5D-9C64-4481-B8AD-C109F7DB3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895093" y="57547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1A9D26D-082A-4101-8D75-863B7B7AB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48491" y="215659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0FE0BA4-FE6E-4B91-9A1B-E373720BD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6462" y="5425189"/>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0E6F154-6DA5-4544-8945-8AF8DE20A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2050" y="587492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5558ED7-8ED9-4B7F-8138-C5B8A0EC1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3637" y="585925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3E9F88F-5950-42B0-B9A3-898F91835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633000" y="6225214"/>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52153" y="-1181847"/>
            <a:ext cx="6858000" cy="9221694"/>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a:xfrm>
            <a:off x="5486400" y="2791232"/>
            <a:ext cx="6237390" cy="3617644"/>
          </a:xfrm>
        </p:spPr>
        <p:txBody>
          <a:bodyPr vert="horz" lIns="91440" tIns="45720" rIns="91440" bIns="45720" rtlCol="0" anchor="b">
            <a:normAutofit/>
          </a:bodyPr>
          <a:lstStyle/>
          <a:p>
            <a:pPr algn="r"/>
            <a:r>
              <a:rPr lang="en-US" sz="4000" dirty="0">
                <a:solidFill>
                  <a:srgbClr val="FFFFFF"/>
                </a:solidFill>
              </a:rPr>
              <a:t>So now that you have a general idea about research methods and concepts…</a:t>
            </a:r>
            <a:br>
              <a:rPr lang="en-US" sz="4000" dirty="0">
                <a:solidFill>
                  <a:srgbClr val="FFFFFF"/>
                </a:solidFill>
              </a:rPr>
            </a:br>
            <a:br>
              <a:rPr lang="en-US" sz="4000" dirty="0">
                <a:solidFill>
                  <a:srgbClr val="FFFFFF"/>
                </a:solidFill>
              </a:rPr>
            </a:br>
            <a:r>
              <a:rPr lang="en-US" sz="4000" dirty="0">
                <a:solidFill>
                  <a:srgbClr val="FFFFFF"/>
                </a:solidFill>
              </a:rPr>
              <a:t> What should you read?</a:t>
            </a:r>
          </a:p>
        </p:txBody>
      </p:sp>
    </p:spTree>
    <p:extLst>
      <p:ext uri="{BB962C8B-B14F-4D97-AF65-F5344CB8AC3E}">
        <p14:creationId xmlns:p14="http://schemas.microsoft.com/office/powerpoint/2010/main" val="372520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CC6E-70E8-5847-A1CB-D7B5C247E1BA}"/>
              </a:ext>
            </a:extLst>
          </p:cNvPr>
          <p:cNvSpPr>
            <a:spLocks noGrp="1"/>
          </p:cNvSpPr>
          <p:nvPr>
            <p:ph type="title"/>
          </p:nvPr>
        </p:nvSpPr>
        <p:spPr/>
        <p:txBody>
          <a:bodyPr/>
          <a:lstStyle/>
          <a:p>
            <a:r>
              <a:rPr lang="en-US" dirty="0"/>
              <a:t>Before we start</a:t>
            </a:r>
          </a:p>
        </p:txBody>
      </p:sp>
      <p:sp>
        <p:nvSpPr>
          <p:cNvPr id="3" name="Content Placeholder 2">
            <a:extLst>
              <a:ext uri="{FF2B5EF4-FFF2-40B4-BE49-F238E27FC236}">
                <a16:creationId xmlns:a16="http://schemas.microsoft.com/office/drawing/2014/main" id="{317B15D8-A128-E845-8AC5-7BC03739AF50}"/>
              </a:ext>
            </a:extLst>
          </p:cNvPr>
          <p:cNvSpPr>
            <a:spLocks noGrp="1"/>
          </p:cNvSpPr>
          <p:nvPr>
            <p:ph idx="1"/>
          </p:nvPr>
        </p:nvSpPr>
        <p:spPr>
          <a:xfrm>
            <a:off x="777239" y="1825625"/>
            <a:ext cx="6615747" cy="4351338"/>
          </a:xfrm>
        </p:spPr>
        <p:txBody>
          <a:bodyPr>
            <a:normAutofit lnSpcReduction="10000"/>
          </a:bodyPr>
          <a:lstStyle/>
          <a:p>
            <a:pPr marL="0" indent="0">
              <a:buNone/>
            </a:pPr>
            <a:r>
              <a:rPr lang="en-US" b="1" dirty="0"/>
              <a:t>Full disclosure</a:t>
            </a:r>
          </a:p>
          <a:p>
            <a:pPr lvl="1"/>
            <a:r>
              <a:rPr lang="en-US" b="1" dirty="0"/>
              <a:t>You will not be an expert consumer of research manuscripts after this presentation</a:t>
            </a:r>
          </a:p>
          <a:p>
            <a:pPr lvl="2"/>
            <a:r>
              <a:rPr lang="en-US" dirty="0"/>
              <a:t>There is just too much to know!</a:t>
            </a:r>
          </a:p>
          <a:p>
            <a:pPr lvl="1"/>
            <a:r>
              <a:rPr lang="en-US" b="1" dirty="0"/>
              <a:t>You will, however, have been exposed to numerous different topics and ideas</a:t>
            </a:r>
          </a:p>
          <a:p>
            <a:pPr lvl="2"/>
            <a:r>
              <a:rPr lang="en-US" dirty="0"/>
              <a:t>These ideas, if you think about them, and use them in your own life will make you a better critical thinker</a:t>
            </a:r>
          </a:p>
          <a:p>
            <a:pPr lvl="1"/>
            <a:r>
              <a:rPr lang="en-US" b="1" dirty="0"/>
              <a:t>These topics will also give you an intuition for research methodologies and design</a:t>
            </a:r>
          </a:p>
          <a:p>
            <a:pPr lvl="2"/>
            <a:r>
              <a:rPr lang="en-US" dirty="0"/>
              <a:t>If you use this presentation as a guide, and read on your own, you </a:t>
            </a:r>
            <a:r>
              <a:rPr lang="en-US" i="1" dirty="0"/>
              <a:t>can</a:t>
            </a:r>
            <a:r>
              <a:rPr lang="en-US" dirty="0"/>
              <a:t> become an expert!</a:t>
            </a:r>
          </a:p>
          <a:p>
            <a:pPr lvl="1"/>
            <a:r>
              <a:rPr lang="en-US" b="1" dirty="0"/>
              <a:t>Even if you don’t have any interest in research, as a clinician you should read reviews.</a:t>
            </a:r>
          </a:p>
          <a:p>
            <a:pPr lvl="1"/>
            <a:endParaRPr lang="en-US" b="1" dirty="0"/>
          </a:p>
          <a:p>
            <a:pPr lvl="1"/>
            <a:r>
              <a:rPr lang="en-US" b="1" dirty="0"/>
              <a:t>I will post this presentation after today for your reference and feel free to email me any questions!</a:t>
            </a:r>
          </a:p>
        </p:txBody>
      </p:sp>
      <p:pic>
        <p:nvPicPr>
          <p:cNvPr id="10244" name="Picture 4">
            <a:extLst>
              <a:ext uri="{FF2B5EF4-FFF2-40B4-BE49-F238E27FC236}">
                <a16:creationId xmlns:a16="http://schemas.microsoft.com/office/drawing/2014/main" id="{B3885D73-1518-3B42-B2CC-31C2396BF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987" y="1231900"/>
            <a:ext cx="44069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6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Reviews!</a:t>
            </a:r>
          </a:p>
        </p:txBody>
      </p:sp>
      <p:pic>
        <p:nvPicPr>
          <p:cNvPr id="3074" name="Picture 2" descr="Weighing up evidence in medical research - Alzheimer's ...">
            <a:extLst>
              <a:ext uri="{FF2B5EF4-FFF2-40B4-BE49-F238E27FC236}">
                <a16:creationId xmlns:a16="http://schemas.microsoft.com/office/drawing/2014/main" id="{6AE221FB-F3D1-FA42-8949-7B5F5F5123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5086" y="1373944"/>
            <a:ext cx="8829674" cy="54840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old Crown - Halloween King Halloween Hats">
            <a:extLst>
              <a:ext uri="{FF2B5EF4-FFF2-40B4-BE49-F238E27FC236}">
                <a16:creationId xmlns:a16="http://schemas.microsoft.com/office/drawing/2014/main" id="{9448BA8D-9053-5E49-B058-8698D61CB7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84" t="34166" r="8917" b="33750"/>
          <a:stretch/>
        </p:blipFill>
        <p:spPr bwMode="auto">
          <a:xfrm rot="18252295">
            <a:off x="4517555" y="1848449"/>
            <a:ext cx="1745115" cy="81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5" name="Picture 4" descr="A pair of glasses on a book&#10;&#10;Description automatically generated with medium confidence">
            <a:extLst>
              <a:ext uri="{FF2B5EF4-FFF2-40B4-BE49-F238E27FC236}">
                <a16:creationId xmlns:a16="http://schemas.microsoft.com/office/drawing/2014/main" id="{3AA5A7C3-E4AA-4D07-BB40-99D65D5F6B84}"/>
              </a:ext>
            </a:extLst>
          </p:cNvPr>
          <p:cNvPicPr>
            <a:picLocks noChangeAspect="1"/>
          </p:cNvPicPr>
          <p:nvPr/>
        </p:nvPicPr>
        <p:blipFill rotWithShape="1">
          <a:blip r:embed="rId2">
            <a:alphaModFix amt="35000"/>
          </a:blip>
          <a:srcRect t="14101" r="-1" b="971"/>
          <a:stretch/>
        </p:blipFill>
        <p:spPr>
          <a:xfrm>
            <a:off x="3049" y="0"/>
            <a:ext cx="12188951" cy="6857990"/>
          </a:xfrm>
          <a:prstGeom prst="rect">
            <a:avLst/>
          </a:prstGeom>
        </p:spPr>
      </p:pic>
      <p:grpSp>
        <p:nvGrpSpPr>
          <p:cNvPr id="13"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6" name="Oval 13">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4">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5">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6">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7">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8">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9">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0">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0464D2E-C81D-8447-BBF7-93054B59DD5F}"/>
              </a:ext>
            </a:extLst>
          </p:cNvPr>
          <p:cNvSpPr>
            <a:spLocks noGrp="1"/>
          </p:cNvSpPr>
          <p:nvPr>
            <p:ph type="title"/>
          </p:nvPr>
        </p:nvSpPr>
        <p:spPr>
          <a:xfrm>
            <a:off x="3327722" y="777240"/>
            <a:ext cx="5782804" cy="2493876"/>
          </a:xfrm>
        </p:spPr>
        <p:txBody>
          <a:bodyPr anchor="b">
            <a:normAutofit/>
          </a:bodyPr>
          <a:lstStyle/>
          <a:p>
            <a:pPr algn="ctr"/>
            <a:r>
              <a:rPr lang="en-US" sz="4400">
                <a:solidFill>
                  <a:srgbClr val="FFFFFF"/>
                </a:solidFill>
              </a:rPr>
              <a:t>What is a review?</a:t>
            </a:r>
          </a:p>
        </p:txBody>
      </p:sp>
      <p:sp>
        <p:nvSpPr>
          <p:cNvPr id="3" name="Content Placeholder 2">
            <a:extLst>
              <a:ext uri="{FF2B5EF4-FFF2-40B4-BE49-F238E27FC236}">
                <a16:creationId xmlns:a16="http://schemas.microsoft.com/office/drawing/2014/main" id="{B540989B-D41E-5E4A-94CC-B0947B1C3D6E}"/>
              </a:ext>
            </a:extLst>
          </p:cNvPr>
          <p:cNvSpPr>
            <a:spLocks noGrp="1"/>
          </p:cNvSpPr>
          <p:nvPr>
            <p:ph idx="1"/>
          </p:nvPr>
        </p:nvSpPr>
        <p:spPr>
          <a:xfrm>
            <a:off x="314102" y="3271116"/>
            <a:ext cx="11696666" cy="2333562"/>
          </a:xfrm>
        </p:spPr>
        <p:txBody>
          <a:bodyPr anchor="t">
            <a:noAutofit/>
          </a:bodyPr>
          <a:lstStyle/>
          <a:p>
            <a:pPr marL="0" indent="0" algn="ctr">
              <a:buNone/>
            </a:pPr>
            <a:r>
              <a:rPr lang="en-US" sz="2400" dirty="0">
                <a:solidFill>
                  <a:srgbClr val="FFFFFF"/>
                </a:solidFill>
              </a:rPr>
              <a:t>There are many types of review, but…</a:t>
            </a:r>
          </a:p>
          <a:p>
            <a:pPr marL="0" indent="0" algn="ctr">
              <a:buNone/>
            </a:pPr>
            <a:endParaRPr lang="en-US" sz="2400" dirty="0">
              <a:solidFill>
                <a:srgbClr val="FFFFFF"/>
              </a:solidFill>
            </a:endParaRPr>
          </a:p>
          <a:p>
            <a:pPr marL="0" indent="0" algn="ctr">
              <a:buNone/>
            </a:pPr>
            <a:r>
              <a:rPr lang="en-US" sz="2400" dirty="0">
                <a:solidFill>
                  <a:srgbClr val="FFFFFF"/>
                </a:solidFill>
              </a:rPr>
              <a:t>Generally speaking, reviews are compilations of individual studies into a greater whole.</a:t>
            </a:r>
          </a:p>
          <a:p>
            <a:pPr marL="0" indent="0" algn="ctr">
              <a:buNone/>
            </a:pPr>
            <a:endParaRPr lang="en-US" sz="2400" dirty="0">
              <a:solidFill>
                <a:srgbClr val="FFFFFF"/>
              </a:solidFill>
            </a:endParaRPr>
          </a:p>
          <a:p>
            <a:pPr marL="0" indent="0" algn="ctr">
              <a:buNone/>
            </a:pPr>
            <a:r>
              <a:rPr lang="en-US" sz="2400" dirty="0">
                <a:solidFill>
                  <a:srgbClr val="FFFFFF"/>
                </a:solidFill>
              </a:rPr>
              <a:t>E.g. 100 separate clinical trials on the same topic discussed in the same document.</a:t>
            </a:r>
          </a:p>
          <a:p>
            <a:pPr marL="0" indent="0" algn="ctr">
              <a:buNone/>
            </a:pPr>
            <a:endParaRPr lang="en-US" sz="2400" dirty="0">
              <a:solidFill>
                <a:srgbClr val="FFFFFF"/>
              </a:solidFill>
            </a:endParaRPr>
          </a:p>
          <a:p>
            <a:pPr marL="0" indent="0" algn="ctr">
              <a:buNone/>
            </a:pPr>
            <a:endParaRPr lang="en-US" sz="2400" dirty="0">
              <a:solidFill>
                <a:srgbClr val="FFFFFF"/>
              </a:solidFill>
            </a:endParaRPr>
          </a:p>
          <a:p>
            <a:pPr lvl="1" algn="ctr"/>
            <a:endParaRPr lang="en-US" sz="2400" dirty="0">
              <a:solidFill>
                <a:srgbClr val="FFFFFF"/>
              </a:solidFill>
            </a:endParaRPr>
          </a:p>
        </p:txBody>
      </p:sp>
    </p:spTree>
    <p:extLst>
      <p:ext uri="{BB962C8B-B14F-4D97-AF65-F5344CB8AC3E}">
        <p14:creationId xmlns:p14="http://schemas.microsoft.com/office/powerpoint/2010/main" val="273713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6E159687-ABCC-3E46-B37E-D5CD88660D34}"/>
              </a:ext>
            </a:extLst>
          </p:cNvPr>
          <p:cNvSpPr>
            <a:spLocks noGrp="1"/>
          </p:cNvSpPr>
          <p:nvPr>
            <p:ph type="title"/>
          </p:nvPr>
        </p:nvSpPr>
        <p:spPr>
          <a:xfrm>
            <a:off x="777240" y="777240"/>
            <a:ext cx="4606280" cy="2493876"/>
          </a:xfrm>
        </p:spPr>
        <p:txBody>
          <a:bodyPr anchor="b">
            <a:normAutofit/>
          </a:bodyPr>
          <a:lstStyle/>
          <a:p>
            <a:r>
              <a:rPr lang="en-US" sz="4400" dirty="0"/>
              <a:t>Why should you read reviews?</a:t>
            </a:r>
          </a:p>
        </p:txBody>
      </p:sp>
      <p:sp>
        <p:nvSpPr>
          <p:cNvPr id="3" name="Content Placeholder 2">
            <a:extLst>
              <a:ext uri="{FF2B5EF4-FFF2-40B4-BE49-F238E27FC236}">
                <a16:creationId xmlns:a16="http://schemas.microsoft.com/office/drawing/2014/main" id="{E758048B-85EC-CF4D-B4CF-711BC57ED3E3}"/>
              </a:ext>
            </a:extLst>
          </p:cNvPr>
          <p:cNvSpPr>
            <a:spLocks noGrp="1"/>
          </p:cNvSpPr>
          <p:nvPr>
            <p:ph idx="1"/>
          </p:nvPr>
        </p:nvSpPr>
        <p:spPr>
          <a:xfrm>
            <a:off x="777240" y="3428999"/>
            <a:ext cx="4606280" cy="2747963"/>
          </a:xfrm>
        </p:spPr>
        <p:txBody>
          <a:bodyPr anchor="t">
            <a:normAutofit/>
          </a:bodyPr>
          <a:lstStyle/>
          <a:p>
            <a:pPr marL="0" indent="0">
              <a:buNone/>
            </a:pPr>
            <a:r>
              <a:rPr lang="en-US" sz="1500" dirty="0"/>
              <a:t>Because someone else did the heavy lifting for you</a:t>
            </a:r>
          </a:p>
          <a:p>
            <a:pPr lvl="1"/>
            <a:r>
              <a:rPr lang="en-US" sz="1500" dirty="0"/>
              <a:t>You don’t have to be an expert</a:t>
            </a:r>
          </a:p>
          <a:p>
            <a:pPr lvl="1"/>
            <a:r>
              <a:rPr lang="en-US" sz="1500" dirty="0"/>
              <a:t>You don’t have to understand all the methods</a:t>
            </a:r>
          </a:p>
          <a:p>
            <a:pPr lvl="1"/>
            <a:r>
              <a:rPr lang="en-US" sz="1500" dirty="0"/>
              <a:t>You don’t have to read 50+ papers</a:t>
            </a:r>
          </a:p>
          <a:p>
            <a:pPr lvl="1"/>
            <a:endParaRPr lang="en-US" sz="1500" dirty="0"/>
          </a:p>
          <a:p>
            <a:pPr marL="0" indent="0">
              <a:buNone/>
            </a:pPr>
            <a:r>
              <a:rPr lang="en-US" sz="1500" dirty="0"/>
              <a:t>It saves you time</a:t>
            </a:r>
          </a:p>
          <a:p>
            <a:pPr marL="0" indent="0">
              <a:buNone/>
            </a:pPr>
            <a:r>
              <a:rPr lang="en-US" sz="1500" dirty="0"/>
              <a:t>AND</a:t>
            </a:r>
          </a:p>
          <a:p>
            <a:pPr marL="0" indent="0">
              <a:buNone/>
            </a:pPr>
            <a:r>
              <a:rPr lang="en-US" sz="1500" dirty="0"/>
              <a:t>It makes you a better clinician</a:t>
            </a:r>
          </a:p>
          <a:p>
            <a:pPr marL="0" indent="0">
              <a:buNone/>
            </a:pPr>
            <a:r>
              <a:rPr lang="en-US" sz="1500" dirty="0"/>
              <a:t>Your patients expect you to be an expert. Be that expert.</a:t>
            </a:r>
          </a:p>
        </p:txBody>
      </p:sp>
      <p:grpSp>
        <p:nvGrpSpPr>
          <p:cNvPr id="75"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76" name="Oval 75">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descr="Image Hmm Icon Roblox Hmm Wiki Fandom Powered By | Free ...">
            <a:extLst>
              <a:ext uri="{FF2B5EF4-FFF2-40B4-BE49-F238E27FC236}">
                <a16:creationId xmlns:a16="http://schemas.microsoft.com/office/drawing/2014/main" id="{0FD0A136-FF9E-A44E-BC14-AAB79DAF2A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3"/>
          <a:stretch/>
        </p:blipFill>
        <p:spPr bwMode="auto">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3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B7BE-EACF-9044-870C-EBDB051BA0A3}"/>
              </a:ext>
            </a:extLst>
          </p:cNvPr>
          <p:cNvSpPr>
            <a:spLocks noGrp="1"/>
          </p:cNvSpPr>
          <p:nvPr>
            <p:ph type="title"/>
          </p:nvPr>
        </p:nvSpPr>
        <p:spPr/>
        <p:txBody>
          <a:bodyPr/>
          <a:lstStyle/>
          <a:p>
            <a:r>
              <a:rPr lang="en-US" dirty="0"/>
              <a:t>Why are reviews so great?</a:t>
            </a:r>
          </a:p>
        </p:txBody>
      </p:sp>
      <p:sp>
        <p:nvSpPr>
          <p:cNvPr id="3" name="Content Placeholder 2">
            <a:extLst>
              <a:ext uri="{FF2B5EF4-FFF2-40B4-BE49-F238E27FC236}">
                <a16:creationId xmlns:a16="http://schemas.microsoft.com/office/drawing/2014/main" id="{6181BE77-3D54-B649-95AA-422B2803C01C}"/>
              </a:ext>
            </a:extLst>
          </p:cNvPr>
          <p:cNvSpPr>
            <a:spLocks noGrp="1"/>
          </p:cNvSpPr>
          <p:nvPr>
            <p:ph idx="1"/>
          </p:nvPr>
        </p:nvSpPr>
        <p:spPr>
          <a:xfrm>
            <a:off x="777240" y="1825625"/>
            <a:ext cx="8033128" cy="4351338"/>
          </a:xfrm>
        </p:spPr>
        <p:txBody>
          <a:bodyPr>
            <a:normAutofit/>
          </a:bodyPr>
          <a:lstStyle/>
          <a:p>
            <a:pPr marL="0" indent="0">
              <a:buNone/>
            </a:pPr>
            <a:r>
              <a:rPr lang="en-US" dirty="0"/>
              <a:t>“Highest” level of evidence - why?</a:t>
            </a:r>
          </a:p>
          <a:p>
            <a:r>
              <a:rPr lang="en-US" dirty="0"/>
              <a:t>Simple (albeit incomplete) answer</a:t>
            </a:r>
          </a:p>
          <a:p>
            <a:pPr lvl="1"/>
            <a:r>
              <a:rPr lang="en-US" dirty="0"/>
              <a:t>“If one study is good… then more are better, right?”</a:t>
            </a:r>
          </a:p>
          <a:p>
            <a:pPr lvl="2"/>
            <a:r>
              <a:rPr lang="en-US" dirty="0"/>
              <a:t>Remember: reviews are compilations of multiple studies!</a:t>
            </a:r>
          </a:p>
          <a:p>
            <a:pPr lvl="2"/>
            <a:r>
              <a:rPr lang="en-US" b="1" dirty="0"/>
              <a:t>Not </a:t>
            </a:r>
            <a:r>
              <a:rPr lang="en-US" dirty="0"/>
              <a:t>just a single piece of evidence</a:t>
            </a:r>
            <a:endParaRPr lang="en-US" b="1" dirty="0"/>
          </a:p>
          <a:p>
            <a:endParaRPr lang="en-US" dirty="0"/>
          </a:p>
          <a:p>
            <a:r>
              <a:rPr lang="en-US" dirty="0"/>
              <a:t>The real answer:</a:t>
            </a:r>
          </a:p>
          <a:p>
            <a:pPr lvl="1"/>
            <a:r>
              <a:rPr lang="en-US" dirty="0"/>
              <a:t>This has to do with Type I error (false positive), our set alpha, and the compounding of chance</a:t>
            </a:r>
          </a:p>
          <a:p>
            <a:pPr lvl="1"/>
            <a:r>
              <a:rPr lang="en-US" dirty="0" err="1"/>
              <a:t>Tl;dr</a:t>
            </a:r>
            <a:r>
              <a:rPr lang="en-US" dirty="0"/>
              <a:t>: the more studies we have, the less likely it will be for us to continually commit Type I errors </a:t>
            </a:r>
          </a:p>
          <a:p>
            <a:pPr lvl="1"/>
            <a:r>
              <a:rPr lang="en-US" b="1" dirty="0"/>
              <a:t>This means we can trust our conclusions to be more accurate</a:t>
            </a:r>
          </a:p>
          <a:p>
            <a:pPr lvl="1"/>
            <a:r>
              <a:rPr lang="en-US" dirty="0"/>
              <a:t>(I have a whole appendix on this, if we have time and everyone is interested)</a:t>
            </a:r>
          </a:p>
        </p:txBody>
      </p:sp>
    </p:spTree>
    <p:extLst>
      <p:ext uri="{BB962C8B-B14F-4D97-AF65-F5344CB8AC3E}">
        <p14:creationId xmlns:p14="http://schemas.microsoft.com/office/powerpoint/2010/main" val="318400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300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30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CA0DF68F-C82D-5B43-961C-A4DBF58FD77D}"/>
              </a:ext>
            </a:extLst>
          </p:cNvPr>
          <p:cNvSpPr>
            <a:spLocks noGrp="1"/>
          </p:cNvSpPr>
          <p:nvPr>
            <p:ph type="title"/>
          </p:nvPr>
        </p:nvSpPr>
        <p:spPr>
          <a:xfrm>
            <a:off x="777240" y="777240"/>
            <a:ext cx="4606280" cy="2493876"/>
          </a:xfrm>
        </p:spPr>
        <p:txBody>
          <a:bodyPr anchor="b">
            <a:normAutofit/>
          </a:bodyPr>
          <a:lstStyle/>
          <a:p>
            <a:r>
              <a:rPr lang="en-US" sz="4400" dirty="0"/>
              <a:t>Are all reviews the same?</a:t>
            </a:r>
          </a:p>
        </p:txBody>
      </p:sp>
      <p:sp>
        <p:nvSpPr>
          <p:cNvPr id="3" name="Content Placeholder 2">
            <a:extLst>
              <a:ext uri="{FF2B5EF4-FFF2-40B4-BE49-F238E27FC236}">
                <a16:creationId xmlns:a16="http://schemas.microsoft.com/office/drawing/2014/main" id="{65D3E840-7167-2943-AB9A-C4AC2E4888AA}"/>
              </a:ext>
            </a:extLst>
          </p:cNvPr>
          <p:cNvSpPr>
            <a:spLocks noGrp="1"/>
          </p:cNvSpPr>
          <p:nvPr>
            <p:ph idx="1"/>
          </p:nvPr>
        </p:nvSpPr>
        <p:spPr>
          <a:xfrm>
            <a:off x="777240" y="3428999"/>
            <a:ext cx="4606280" cy="2747963"/>
          </a:xfrm>
        </p:spPr>
        <p:txBody>
          <a:bodyPr anchor="t">
            <a:normAutofit/>
          </a:bodyPr>
          <a:lstStyle/>
          <a:p>
            <a:pPr marL="0" indent="0">
              <a:buNone/>
            </a:pPr>
            <a:r>
              <a:rPr lang="en-US" sz="1800" dirty="0"/>
              <a:t>Nope…</a:t>
            </a:r>
          </a:p>
          <a:p>
            <a:pPr lvl="1"/>
            <a:r>
              <a:rPr lang="en-US" dirty="0"/>
              <a:t>There are many types:</a:t>
            </a:r>
          </a:p>
          <a:p>
            <a:pPr lvl="2"/>
            <a:r>
              <a:rPr lang="en-US" sz="1800" dirty="0"/>
              <a:t>Narrative</a:t>
            </a:r>
          </a:p>
          <a:p>
            <a:pPr lvl="2"/>
            <a:r>
              <a:rPr lang="en-US" sz="1800" dirty="0"/>
              <a:t>Rapid</a:t>
            </a:r>
          </a:p>
          <a:p>
            <a:pPr lvl="2"/>
            <a:r>
              <a:rPr lang="en-US" sz="1800" dirty="0"/>
              <a:t>Scoping</a:t>
            </a:r>
          </a:p>
          <a:p>
            <a:pPr lvl="2"/>
            <a:r>
              <a:rPr lang="en-US" sz="1800" dirty="0"/>
              <a:t>Systematic</a:t>
            </a:r>
          </a:p>
          <a:p>
            <a:pPr lvl="2"/>
            <a:r>
              <a:rPr lang="en-US" sz="1800" dirty="0"/>
              <a:t>(Meta-analysis)</a:t>
            </a:r>
          </a:p>
        </p:txBody>
      </p:sp>
      <p:grpSp>
        <p:nvGrpSpPr>
          <p:cNvPr id="75"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76" name="Oval 75">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Zoom backgrounds; Boston bookshop will curate yours ...">
            <a:extLst>
              <a:ext uri="{FF2B5EF4-FFF2-40B4-BE49-F238E27FC236}">
                <a16:creationId xmlns:a16="http://schemas.microsoft.com/office/drawing/2014/main" id="{5BFE7DC2-5C6E-2143-95A3-DA5B3DFFB9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54" r="23297" b="1"/>
          <a:stretch/>
        </p:blipFill>
        <p:spPr bwMode="auto">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42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CA0DF68F-C82D-5B43-961C-A4DBF58FD77D}"/>
              </a:ext>
            </a:extLst>
          </p:cNvPr>
          <p:cNvSpPr>
            <a:spLocks noGrp="1"/>
          </p:cNvSpPr>
          <p:nvPr>
            <p:ph type="title"/>
          </p:nvPr>
        </p:nvSpPr>
        <p:spPr>
          <a:xfrm>
            <a:off x="777240" y="777240"/>
            <a:ext cx="4606280" cy="2493876"/>
          </a:xfrm>
        </p:spPr>
        <p:txBody>
          <a:bodyPr anchor="b">
            <a:normAutofit/>
          </a:bodyPr>
          <a:lstStyle/>
          <a:p>
            <a:r>
              <a:rPr lang="en-US" sz="4400" dirty="0"/>
              <a:t>Are all reviews the same?</a:t>
            </a:r>
          </a:p>
        </p:txBody>
      </p:sp>
      <p:sp>
        <p:nvSpPr>
          <p:cNvPr id="3" name="Content Placeholder 2">
            <a:extLst>
              <a:ext uri="{FF2B5EF4-FFF2-40B4-BE49-F238E27FC236}">
                <a16:creationId xmlns:a16="http://schemas.microsoft.com/office/drawing/2014/main" id="{65D3E840-7167-2943-AB9A-C4AC2E4888AA}"/>
              </a:ext>
            </a:extLst>
          </p:cNvPr>
          <p:cNvSpPr>
            <a:spLocks noGrp="1"/>
          </p:cNvSpPr>
          <p:nvPr>
            <p:ph idx="1"/>
          </p:nvPr>
        </p:nvSpPr>
        <p:spPr>
          <a:xfrm>
            <a:off x="777240" y="3428999"/>
            <a:ext cx="4606280" cy="2747963"/>
          </a:xfrm>
        </p:spPr>
        <p:txBody>
          <a:bodyPr anchor="t">
            <a:normAutofit/>
          </a:bodyPr>
          <a:lstStyle/>
          <a:p>
            <a:pPr marL="0" indent="0">
              <a:buNone/>
            </a:pPr>
            <a:r>
              <a:rPr lang="en-US" sz="1800" dirty="0"/>
              <a:t>Nope…</a:t>
            </a:r>
          </a:p>
          <a:p>
            <a:pPr lvl="1"/>
            <a:r>
              <a:rPr lang="en-US" dirty="0"/>
              <a:t>There are many types:</a:t>
            </a:r>
          </a:p>
          <a:p>
            <a:pPr lvl="2"/>
            <a:r>
              <a:rPr lang="en-US" sz="1800" b="1" dirty="0"/>
              <a:t>Narrative</a:t>
            </a:r>
          </a:p>
          <a:p>
            <a:pPr lvl="2"/>
            <a:r>
              <a:rPr lang="en-US" sz="1800" dirty="0"/>
              <a:t>Rapid</a:t>
            </a:r>
          </a:p>
          <a:p>
            <a:pPr lvl="2"/>
            <a:r>
              <a:rPr lang="en-US" sz="1800" dirty="0"/>
              <a:t>Scoping</a:t>
            </a:r>
          </a:p>
          <a:p>
            <a:pPr lvl="2"/>
            <a:r>
              <a:rPr lang="en-US" sz="1800" b="1" dirty="0"/>
              <a:t>Systematic</a:t>
            </a:r>
          </a:p>
          <a:p>
            <a:pPr lvl="2"/>
            <a:r>
              <a:rPr lang="en-US" sz="1800" dirty="0"/>
              <a:t>(Meta-analysis)</a:t>
            </a:r>
          </a:p>
        </p:txBody>
      </p:sp>
      <p:grpSp>
        <p:nvGrpSpPr>
          <p:cNvPr id="75"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76" name="Oval 75">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Zoom backgrounds; Boston bookshop will curate yours ...">
            <a:extLst>
              <a:ext uri="{FF2B5EF4-FFF2-40B4-BE49-F238E27FC236}">
                <a16:creationId xmlns:a16="http://schemas.microsoft.com/office/drawing/2014/main" id="{5BFE7DC2-5C6E-2143-95A3-DA5B3DFFB9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54" r="23297" b="1"/>
          <a:stretch/>
        </p:blipFill>
        <p:spPr bwMode="auto">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23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Narrative Review</a:t>
            </a:r>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p:txBody>
          <a:bodyPr/>
          <a:lstStyle/>
          <a:p>
            <a:r>
              <a:rPr lang="en-US" dirty="0"/>
              <a:t>Definition</a:t>
            </a:r>
          </a:p>
          <a:p>
            <a:pPr lvl="1"/>
            <a:r>
              <a:rPr lang="en-US" dirty="0"/>
              <a:t>“comprehensive, critical and objective analysis of the current knowledge on a topic”</a:t>
            </a:r>
          </a:p>
          <a:p>
            <a:r>
              <a:rPr lang="en-US" dirty="0"/>
              <a:t>Features</a:t>
            </a:r>
          </a:p>
          <a:p>
            <a:pPr lvl="1"/>
            <a:r>
              <a:rPr lang="en-US" dirty="0"/>
              <a:t>May or may not be driven by a particular research question</a:t>
            </a:r>
          </a:p>
          <a:p>
            <a:pPr lvl="1"/>
            <a:r>
              <a:rPr lang="en-US" dirty="0"/>
              <a:t>Establish theoretical frameworks</a:t>
            </a:r>
          </a:p>
          <a:p>
            <a:pPr lvl="1"/>
            <a:r>
              <a:rPr lang="en-US" dirty="0"/>
              <a:t>Identify gaps, trends or patterns in scientific literature</a:t>
            </a:r>
          </a:p>
          <a:p>
            <a:pPr lvl="1"/>
            <a:r>
              <a:rPr lang="en-US" dirty="0"/>
              <a:t>Will not cover *every* paper on a topic – unstandardized search strategy</a:t>
            </a:r>
          </a:p>
          <a:p>
            <a:endParaRPr lang="en-US" dirty="0"/>
          </a:p>
          <a:p>
            <a:r>
              <a:rPr lang="en-US" dirty="0"/>
              <a:t>These papers are effectively “arguments” or viewpoints created by researchers utilizing evidence</a:t>
            </a:r>
          </a:p>
          <a:p>
            <a:r>
              <a:rPr lang="en-US" dirty="0"/>
              <a:t>Someone else may see it differently!</a:t>
            </a:r>
          </a:p>
          <a:p>
            <a:pPr lvl="1"/>
            <a:r>
              <a:rPr lang="en-US" dirty="0"/>
              <a:t>Use your own judgement*</a:t>
            </a:r>
          </a:p>
          <a:p>
            <a:pPr lvl="1"/>
            <a:r>
              <a:rPr lang="en-US" dirty="0"/>
              <a:t>*Evidence is still evidence</a:t>
            </a:r>
          </a:p>
        </p:txBody>
      </p:sp>
    </p:spTree>
    <p:extLst>
      <p:ext uri="{BB962C8B-B14F-4D97-AF65-F5344CB8AC3E}">
        <p14:creationId xmlns:p14="http://schemas.microsoft.com/office/powerpoint/2010/main" val="17599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110F-37F0-F248-B4C1-19D1727A4042}"/>
              </a:ext>
            </a:extLst>
          </p:cNvPr>
          <p:cNvSpPr>
            <a:spLocks noGrp="1"/>
          </p:cNvSpPr>
          <p:nvPr>
            <p:ph type="title"/>
          </p:nvPr>
        </p:nvSpPr>
        <p:spPr/>
        <p:txBody>
          <a:bodyPr/>
          <a:lstStyle/>
          <a:p>
            <a:r>
              <a:rPr lang="en-US" dirty="0"/>
              <a:t>Narrative Review Examples</a:t>
            </a:r>
          </a:p>
        </p:txBody>
      </p:sp>
      <p:sp>
        <p:nvSpPr>
          <p:cNvPr id="3" name="Content Placeholder 2">
            <a:extLst>
              <a:ext uri="{FF2B5EF4-FFF2-40B4-BE49-F238E27FC236}">
                <a16:creationId xmlns:a16="http://schemas.microsoft.com/office/drawing/2014/main" id="{6384C63A-0314-B940-A7EB-1A4B50A3E720}"/>
              </a:ext>
            </a:extLst>
          </p:cNvPr>
          <p:cNvSpPr>
            <a:spLocks noGrp="1"/>
          </p:cNvSpPr>
          <p:nvPr>
            <p:ph idx="1"/>
          </p:nvPr>
        </p:nvSpPr>
        <p:spPr>
          <a:xfrm>
            <a:off x="777240" y="1825624"/>
            <a:ext cx="10659110" cy="4818063"/>
          </a:xfrm>
        </p:spPr>
        <p:txBody>
          <a:bodyPr>
            <a:normAutofit fontScale="85000" lnSpcReduction="10000"/>
          </a:bodyPr>
          <a:lstStyle/>
          <a:p>
            <a:pPr marL="0" indent="0">
              <a:lnSpc>
                <a:spcPct val="100000"/>
              </a:lnSpc>
              <a:buNone/>
            </a:pPr>
            <a:r>
              <a:rPr lang="en-US" sz="1900" dirty="0"/>
              <a:t>Ex: </a:t>
            </a:r>
            <a:r>
              <a:rPr lang="en-US" sz="1600" b="1" dirty="0"/>
              <a:t>Giles </a:t>
            </a:r>
            <a:r>
              <a:rPr lang="en-US" sz="1600" b="1" dirty="0" err="1"/>
              <a:t>Gyer</a:t>
            </a:r>
            <a:r>
              <a:rPr lang="en-US" sz="1600" b="1" dirty="0"/>
              <a:t>, Jimmy Michael, James </a:t>
            </a:r>
            <a:r>
              <a:rPr lang="en-US" sz="1600" b="1" dirty="0" err="1"/>
              <a:t>Inklebarger</a:t>
            </a:r>
            <a:r>
              <a:rPr lang="en-US" sz="1600" b="1" dirty="0"/>
              <a:t>, Jaya Shanker </a:t>
            </a:r>
            <a:r>
              <a:rPr lang="en-US" sz="1600" b="1" dirty="0" err="1"/>
              <a:t>Tedla</a:t>
            </a:r>
            <a:r>
              <a:rPr lang="en-US" sz="1600" b="1" dirty="0"/>
              <a:t>. Spinal manipulation therapy: Is it all about the brain? A current review of the neurophysiological effects of manipulation. Journal of Integrative Medicine, 2019, 17(5): 328-337. </a:t>
            </a:r>
          </a:p>
          <a:p>
            <a:pPr marL="0" indent="0">
              <a:lnSpc>
                <a:spcPct val="110000"/>
              </a:lnSpc>
              <a:buNone/>
            </a:pPr>
            <a:endParaRPr lang="en-US" sz="1600" b="1" dirty="0"/>
          </a:p>
          <a:p>
            <a:pPr marL="0" indent="0">
              <a:lnSpc>
                <a:spcPct val="110000"/>
              </a:lnSpc>
              <a:buNone/>
            </a:pPr>
            <a:r>
              <a:rPr lang="en-US" sz="1600" b="1" dirty="0"/>
              <a:t>Abstract</a:t>
            </a:r>
          </a:p>
          <a:p>
            <a:pPr marL="0" indent="0">
              <a:lnSpc>
                <a:spcPct val="110000"/>
              </a:lnSpc>
              <a:buNone/>
            </a:pPr>
            <a:r>
              <a:rPr lang="en-US" sz="1900" dirty="0"/>
              <a:t>Spinal manipulation has been an effective intervention for the management of various musculoskeletal disorders. However, the mechanisms underlying the pain modulatory effects of spinal manipulation remain elusive. Although both biomechanical and neurophysiological phenomena have been thought to play a role in the observed clinical effects of spinal manipulation, a growing number of recent studies have indicated peripheral, spinal and supraspinal mechanisms of manipulation and suggested that the improved clinical outcomes are largely of neurophysiological origin. In this article, we reviewed the relevance of various neurophysiological theories with respect to the findings of mechanistic studies that demonstrated neural responses following spinal manipulation. This article also discussed whether these neural responses are associated with the possible neurophysiological mechanisms of spinal manipulation. The body of literature reviewed herein suggested some clear neurophysiological changes following spinal manipulation, which include neural plastic changes, alteration in motor neuron excitability, increase in cortical drive and many more. However, the clinical relevance of these changes in relation to the mechanisms that underlie the effectiveness of spinal manipulation is still unclear. In addition, there were some major methodological flaws in many of the reviewed studies. Future mechanistic studies should have an appropriate study design and methodology and should plan for a long-term follow-up in order to determine the clinical significance of the neural responses evoked following spinal manipulation</a:t>
            </a:r>
            <a:r>
              <a:rPr lang="en-US" sz="1600" dirty="0"/>
              <a:t>.</a:t>
            </a:r>
            <a:endParaRPr lang="en-US" sz="1600" b="1" dirty="0"/>
          </a:p>
        </p:txBody>
      </p:sp>
    </p:spTree>
    <p:extLst>
      <p:ext uri="{BB962C8B-B14F-4D97-AF65-F5344CB8AC3E}">
        <p14:creationId xmlns:p14="http://schemas.microsoft.com/office/powerpoint/2010/main" val="3271984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110F-37F0-F248-B4C1-19D1727A4042}"/>
              </a:ext>
            </a:extLst>
          </p:cNvPr>
          <p:cNvSpPr>
            <a:spLocks noGrp="1"/>
          </p:cNvSpPr>
          <p:nvPr>
            <p:ph type="title"/>
          </p:nvPr>
        </p:nvSpPr>
        <p:spPr/>
        <p:txBody>
          <a:bodyPr/>
          <a:lstStyle/>
          <a:p>
            <a:r>
              <a:rPr lang="en-US" dirty="0"/>
              <a:t>Narrative Review Examples</a:t>
            </a:r>
          </a:p>
        </p:txBody>
      </p:sp>
      <p:sp>
        <p:nvSpPr>
          <p:cNvPr id="3" name="Content Placeholder 2">
            <a:extLst>
              <a:ext uri="{FF2B5EF4-FFF2-40B4-BE49-F238E27FC236}">
                <a16:creationId xmlns:a16="http://schemas.microsoft.com/office/drawing/2014/main" id="{6384C63A-0314-B940-A7EB-1A4B50A3E720}"/>
              </a:ext>
            </a:extLst>
          </p:cNvPr>
          <p:cNvSpPr>
            <a:spLocks noGrp="1"/>
          </p:cNvSpPr>
          <p:nvPr>
            <p:ph idx="1"/>
          </p:nvPr>
        </p:nvSpPr>
        <p:spPr>
          <a:xfrm>
            <a:off x="777240" y="1825624"/>
            <a:ext cx="10659110" cy="4818063"/>
          </a:xfrm>
        </p:spPr>
        <p:txBody>
          <a:bodyPr>
            <a:normAutofit fontScale="85000" lnSpcReduction="10000"/>
          </a:bodyPr>
          <a:lstStyle/>
          <a:p>
            <a:pPr marL="0" indent="0">
              <a:lnSpc>
                <a:spcPct val="100000"/>
              </a:lnSpc>
              <a:buNone/>
            </a:pPr>
            <a:r>
              <a:rPr lang="en-US" sz="1900" dirty="0"/>
              <a:t>Ex: </a:t>
            </a:r>
            <a:r>
              <a:rPr lang="en-US" sz="1600" b="1" dirty="0"/>
              <a:t>Giles </a:t>
            </a:r>
            <a:r>
              <a:rPr lang="en-US" sz="1600" b="1" dirty="0" err="1"/>
              <a:t>Gyer</a:t>
            </a:r>
            <a:r>
              <a:rPr lang="en-US" sz="1600" b="1" dirty="0"/>
              <a:t>, Jimmy Michael, James </a:t>
            </a:r>
            <a:r>
              <a:rPr lang="en-US" sz="1600" b="1" dirty="0" err="1"/>
              <a:t>Inklebarger</a:t>
            </a:r>
            <a:r>
              <a:rPr lang="en-US" sz="1600" b="1" dirty="0"/>
              <a:t>, Jaya Shanker </a:t>
            </a:r>
            <a:r>
              <a:rPr lang="en-US" sz="1600" b="1" dirty="0" err="1"/>
              <a:t>Tedla</a:t>
            </a:r>
            <a:r>
              <a:rPr lang="en-US" sz="1600" b="1" dirty="0"/>
              <a:t>. Spinal manipulation therapy: Is it all about the brain? A current review of the neurophysiological effects of manipulation. Journal of Integrative Medicine, 2019, 17(5): 328-337. </a:t>
            </a:r>
          </a:p>
          <a:p>
            <a:pPr marL="0" indent="0">
              <a:lnSpc>
                <a:spcPct val="110000"/>
              </a:lnSpc>
              <a:buNone/>
            </a:pPr>
            <a:endParaRPr lang="en-US" sz="1600" b="1" dirty="0"/>
          </a:p>
          <a:p>
            <a:pPr marL="0" indent="0">
              <a:lnSpc>
                <a:spcPct val="110000"/>
              </a:lnSpc>
              <a:buNone/>
            </a:pPr>
            <a:r>
              <a:rPr lang="en-US" sz="1600" b="1" dirty="0"/>
              <a:t>Abstract</a:t>
            </a:r>
          </a:p>
          <a:p>
            <a:pPr marL="0" indent="0">
              <a:lnSpc>
                <a:spcPct val="110000"/>
              </a:lnSpc>
              <a:buNone/>
            </a:pPr>
            <a:r>
              <a:rPr lang="en-US" sz="1900" dirty="0"/>
              <a:t>Spinal manipulation has been an effective intervention for the management of various musculoskeletal disorders. However, the mechanisms underlying the pain modulatory effects of spinal manipulation remain elusive. Although both biomechanical and neurophysiological phenomena have been thought to play a role in the observed clinical effects of spinal manipulation, a growing number of recent studies have indicated peripheral, spinal and supraspinal mechanisms of manipulation and suggested that the improved clinical outcomes are largely of neurophysiological origin. </a:t>
            </a:r>
            <a:r>
              <a:rPr lang="en-US" sz="1900" b="1" dirty="0"/>
              <a:t>In this article, we reviewed the relevance of various neurophysiological theories with respect to the findings of mechanistic studies that demonstrated neural responses following spinal manipulation.</a:t>
            </a:r>
            <a:r>
              <a:rPr lang="en-US" sz="1900" dirty="0"/>
              <a:t> This article also discussed whether these neural responses are associated with the possible neurophysiological mechanisms of spinal manipulation. The body of literature reviewed herein suggested some clear neurophysiological changes following spinal manipulation, which include neural plastic changes, alteration in motor neuron excitability, increase in cortical drive and many more. However, the clinical relevance of these changes in relation to the mechanisms that underlie the effectiveness of spinal manipulation is still unclear. In addition, there were some major methodological flaws in many of the reviewed studies. Future mechanistic studies should have an appropriate study design and methodology and should plan for a long-term follow-up in order to determine the clinical significance of the neural responses evoked following spinal manipulation</a:t>
            </a:r>
            <a:r>
              <a:rPr lang="en-US" sz="1600" dirty="0"/>
              <a:t>.</a:t>
            </a:r>
            <a:endParaRPr lang="en-US" sz="1600" b="1" dirty="0"/>
          </a:p>
        </p:txBody>
      </p:sp>
    </p:spTree>
    <p:extLst>
      <p:ext uri="{BB962C8B-B14F-4D97-AF65-F5344CB8AC3E}">
        <p14:creationId xmlns:p14="http://schemas.microsoft.com/office/powerpoint/2010/main" val="3828397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110F-37F0-F248-B4C1-19D1727A4042}"/>
              </a:ext>
            </a:extLst>
          </p:cNvPr>
          <p:cNvSpPr>
            <a:spLocks noGrp="1"/>
          </p:cNvSpPr>
          <p:nvPr>
            <p:ph type="title"/>
          </p:nvPr>
        </p:nvSpPr>
        <p:spPr/>
        <p:txBody>
          <a:bodyPr/>
          <a:lstStyle/>
          <a:p>
            <a:r>
              <a:rPr lang="en-US" dirty="0"/>
              <a:t>Narrative Review Examples</a:t>
            </a:r>
          </a:p>
        </p:txBody>
      </p:sp>
      <p:sp>
        <p:nvSpPr>
          <p:cNvPr id="3" name="Content Placeholder 2">
            <a:extLst>
              <a:ext uri="{FF2B5EF4-FFF2-40B4-BE49-F238E27FC236}">
                <a16:creationId xmlns:a16="http://schemas.microsoft.com/office/drawing/2014/main" id="{6384C63A-0314-B940-A7EB-1A4B50A3E720}"/>
              </a:ext>
            </a:extLst>
          </p:cNvPr>
          <p:cNvSpPr>
            <a:spLocks noGrp="1"/>
          </p:cNvSpPr>
          <p:nvPr>
            <p:ph idx="1"/>
          </p:nvPr>
        </p:nvSpPr>
        <p:spPr>
          <a:xfrm>
            <a:off x="777240" y="1825624"/>
            <a:ext cx="10659110" cy="4818063"/>
          </a:xfrm>
        </p:spPr>
        <p:txBody>
          <a:bodyPr>
            <a:normAutofit fontScale="85000" lnSpcReduction="10000"/>
          </a:bodyPr>
          <a:lstStyle/>
          <a:p>
            <a:pPr marL="0" indent="0">
              <a:lnSpc>
                <a:spcPct val="100000"/>
              </a:lnSpc>
              <a:buNone/>
            </a:pPr>
            <a:r>
              <a:rPr lang="en-US" sz="1900" dirty="0"/>
              <a:t>Ex: </a:t>
            </a:r>
            <a:r>
              <a:rPr lang="en-US" sz="1600" b="1" dirty="0"/>
              <a:t>Giles </a:t>
            </a:r>
            <a:r>
              <a:rPr lang="en-US" sz="1600" b="1" dirty="0" err="1"/>
              <a:t>Gyer</a:t>
            </a:r>
            <a:r>
              <a:rPr lang="en-US" sz="1600" b="1" dirty="0"/>
              <a:t>, Jimmy Michael, James </a:t>
            </a:r>
            <a:r>
              <a:rPr lang="en-US" sz="1600" b="1" dirty="0" err="1"/>
              <a:t>Inklebarger</a:t>
            </a:r>
            <a:r>
              <a:rPr lang="en-US" sz="1600" b="1" dirty="0"/>
              <a:t>, Jaya Shanker </a:t>
            </a:r>
            <a:r>
              <a:rPr lang="en-US" sz="1600" b="1" dirty="0" err="1"/>
              <a:t>Tedla</a:t>
            </a:r>
            <a:r>
              <a:rPr lang="en-US" sz="1600" b="1" dirty="0"/>
              <a:t>. Spinal manipulation therapy: Is it all about the brain? A current review of the neurophysiological effects of manipulation. Journal of Integrative Medicine, 2019, 17(5): 328-337. </a:t>
            </a:r>
          </a:p>
          <a:p>
            <a:pPr marL="0" indent="0">
              <a:lnSpc>
                <a:spcPct val="110000"/>
              </a:lnSpc>
              <a:buNone/>
            </a:pPr>
            <a:endParaRPr lang="en-US" sz="1600" b="1" dirty="0"/>
          </a:p>
          <a:p>
            <a:pPr marL="0" indent="0">
              <a:lnSpc>
                <a:spcPct val="110000"/>
              </a:lnSpc>
              <a:buNone/>
            </a:pPr>
            <a:r>
              <a:rPr lang="en-US" sz="1600" b="1" dirty="0"/>
              <a:t>Abstract</a:t>
            </a:r>
          </a:p>
          <a:p>
            <a:pPr marL="0" indent="0">
              <a:lnSpc>
                <a:spcPct val="110000"/>
              </a:lnSpc>
              <a:buNone/>
            </a:pPr>
            <a:r>
              <a:rPr lang="en-US" sz="1900" dirty="0"/>
              <a:t>Spinal manipulation has been an effective intervention for the management of various musculoskeletal disorders. However, the mechanisms underlying the pain modulatory effects of spinal manipulation remain elusive. Although both biomechanical and neurophysiological phenomena have been thought to play a role in the observed clinical effects of spinal manipulation, a growing number of recent studies have indicated peripheral, spinal and supraspinal mechanisms of manipulation and suggested that the improved clinical outcomes are largely of neurophysiological origin. In this article, we reviewed the relevance of various neurophysiological theories with respect to the findings of mechanistic studies that demonstrated neural responses following spinal manipulation. This article also discussed whether these neural responses are associated with the possible neurophysiological mechanisms of spinal manipulation</a:t>
            </a:r>
            <a:r>
              <a:rPr lang="en-US" sz="1900" b="1" dirty="0"/>
              <a:t>. The body of literature reviewed herein suggested some clear neurophysiological changes following spinal manipulation, which include neural plastic changes, alteration in motor neuron excitability, increase in cortical drive and many more. </a:t>
            </a:r>
            <a:r>
              <a:rPr lang="en-US" sz="1900" dirty="0"/>
              <a:t>However, the clinical relevance of these changes in relation to the mechanisms that underlie the effectiveness of spinal manipulation is still unclear. In addition, there were some major methodological flaws in many of the reviewed studies. Future mechanistic studies should have an appropriate study design and methodology and should plan for a long-term follow-up in order to determine the clinical significance of the neural responses evoked following spinal manipulation</a:t>
            </a:r>
            <a:r>
              <a:rPr lang="en-US" sz="1600" dirty="0"/>
              <a:t>.</a:t>
            </a:r>
            <a:endParaRPr lang="en-US" sz="1600" b="1" dirty="0"/>
          </a:p>
        </p:txBody>
      </p:sp>
    </p:spTree>
    <p:extLst>
      <p:ext uri="{BB962C8B-B14F-4D97-AF65-F5344CB8AC3E}">
        <p14:creationId xmlns:p14="http://schemas.microsoft.com/office/powerpoint/2010/main" val="377493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p:txBody>
          <a:bodyPr>
            <a:normAutofit/>
          </a:bodyPr>
          <a:lstStyle/>
          <a:p>
            <a:pPr marL="0" indent="0">
              <a:buNone/>
            </a:pPr>
            <a:r>
              <a:rPr lang="en-US" b="1" dirty="0"/>
              <a:t>Part I</a:t>
            </a:r>
          </a:p>
          <a:p>
            <a:r>
              <a:rPr lang="en-US" dirty="0"/>
              <a:t>Introduce research relevant terms and concepts</a:t>
            </a:r>
          </a:p>
          <a:p>
            <a:r>
              <a:rPr lang="en-US" dirty="0"/>
              <a:t>Understand the hierarchy of evidence</a:t>
            </a:r>
          </a:p>
          <a:p>
            <a:r>
              <a:rPr lang="en-US" dirty="0"/>
              <a:t>Understand the different sections of a generic manuscript</a:t>
            </a:r>
          </a:p>
          <a:p>
            <a:pPr marL="0" indent="0">
              <a:buNone/>
            </a:pPr>
            <a:r>
              <a:rPr lang="en-US" b="1" dirty="0"/>
              <a:t>Part II</a:t>
            </a:r>
          </a:p>
          <a:p>
            <a:r>
              <a:rPr lang="en-US" dirty="0"/>
              <a:t>Understand why reviews are great</a:t>
            </a:r>
          </a:p>
          <a:p>
            <a:r>
              <a:rPr lang="en-US" dirty="0"/>
              <a:t>Understand what reviews can tell us</a:t>
            </a:r>
          </a:p>
          <a:p>
            <a:r>
              <a:rPr lang="en-US" dirty="0"/>
              <a:t>Understand the different types of reviews</a:t>
            </a:r>
          </a:p>
          <a:p>
            <a:pPr marL="0" indent="0">
              <a:buNone/>
            </a:pPr>
            <a:r>
              <a:rPr lang="en-US" b="1" dirty="0"/>
              <a:t>Part III</a:t>
            </a:r>
          </a:p>
          <a:p>
            <a:r>
              <a:rPr lang="en-US" dirty="0"/>
              <a:t>Current Projects / Questions</a:t>
            </a:r>
          </a:p>
        </p:txBody>
      </p:sp>
    </p:spTree>
    <p:extLst>
      <p:ext uri="{BB962C8B-B14F-4D97-AF65-F5344CB8AC3E}">
        <p14:creationId xmlns:p14="http://schemas.microsoft.com/office/powerpoint/2010/main" val="42479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110F-37F0-F248-B4C1-19D1727A4042}"/>
              </a:ext>
            </a:extLst>
          </p:cNvPr>
          <p:cNvSpPr>
            <a:spLocks noGrp="1"/>
          </p:cNvSpPr>
          <p:nvPr>
            <p:ph type="title"/>
          </p:nvPr>
        </p:nvSpPr>
        <p:spPr/>
        <p:txBody>
          <a:bodyPr/>
          <a:lstStyle/>
          <a:p>
            <a:r>
              <a:rPr lang="en-US" dirty="0"/>
              <a:t>Narrative Review Examples</a:t>
            </a:r>
          </a:p>
        </p:txBody>
      </p:sp>
      <p:sp>
        <p:nvSpPr>
          <p:cNvPr id="3" name="Content Placeholder 2">
            <a:extLst>
              <a:ext uri="{FF2B5EF4-FFF2-40B4-BE49-F238E27FC236}">
                <a16:creationId xmlns:a16="http://schemas.microsoft.com/office/drawing/2014/main" id="{6384C63A-0314-B940-A7EB-1A4B50A3E720}"/>
              </a:ext>
            </a:extLst>
          </p:cNvPr>
          <p:cNvSpPr>
            <a:spLocks noGrp="1"/>
          </p:cNvSpPr>
          <p:nvPr>
            <p:ph idx="1"/>
          </p:nvPr>
        </p:nvSpPr>
        <p:spPr>
          <a:xfrm>
            <a:off x="777240" y="1825624"/>
            <a:ext cx="10659110" cy="4818063"/>
          </a:xfrm>
        </p:spPr>
        <p:txBody>
          <a:bodyPr>
            <a:normAutofit fontScale="85000" lnSpcReduction="10000"/>
          </a:bodyPr>
          <a:lstStyle/>
          <a:p>
            <a:pPr marL="0" indent="0">
              <a:lnSpc>
                <a:spcPct val="100000"/>
              </a:lnSpc>
              <a:buNone/>
            </a:pPr>
            <a:r>
              <a:rPr lang="en-US" sz="1900" dirty="0"/>
              <a:t>Ex: </a:t>
            </a:r>
            <a:r>
              <a:rPr lang="en-US" sz="1600" b="1" dirty="0"/>
              <a:t>Giles </a:t>
            </a:r>
            <a:r>
              <a:rPr lang="en-US" sz="1600" b="1" dirty="0" err="1"/>
              <a:t>Gyer</a:t>
            </a:r>
            <a:r>
              <a:rPr lang="en-US" sz="1600" b="1" dirty="0"/>
              <a:t>, Jimmy Michael, James </a:t>
            </a:r>
            <a:r>
              <a:rPr lang="en-US" sz="1600" b="1" dirty="0" err="1"/>
              <a:t>Inklebarger</a:t>
            </a:r>
            <a:r>
              <a:rPr lang="en-US" sz="1600" b="1" dirty="0"/>
              <a:t>, Jaya Shanker </a:t>
            </a:r>
            <a:r>
              <a:rPr lang="en-US" sz="1600" b="1" dirty="0" err="1"/>
              <a:t>Tedla</a:t>
            </a:r>
            <a:r>
              <a:rPr lang="en-US" sz="1600" b="1" dirty="0"/>
              <a:t>. Spinal manipulation therapy: Is it all about the brain? A current review of the neurophysiological effects of manipulation. Journal of Integrative Medicine, 2019, 17(5): 328-337. </a:t>
            </a:r>
          </a:p>
          <a:p>
            <a:pPr marL="0" indent="0">
              <a:lnSpc>
                <a:spcPct val="110000"/>
              </a:lnSpc>
              <a:buNone/>
            </a:pPr>
            <a:endParaRPr lang="en-US" sz="1600" b="1" dirty="0"/>
          </a:p>
          <a:p>
            <a:pPr marL="0" indent="0">
              <a:lnSpc>
                <a:spcPct val="110000"/>
              </a:lnSpc>
              <a:buNone/>
            </a:pPr>
            <a:r>
              <a:rPr lang="en-US" sz="1600" b="1" dirty="0"/>
              <a:t>Abstract</a:t>
            </a:r>
          </a:p>
          <a:p>
            <a:pPr marL="0" indent="0">
              <a:lnSpc>
                <a:spcPct val="110000"/>
              </a:lnSpc>
              <a:buNone/>
            </a:pPr>
            <a:r>
              <a:rPr lang="en-US" sz="1900" dirty="0"/>
              <a:t>Spinal manipulation has been an effective intervention for the management of various musculoskeletal disorders. However, the mechanisms underlying the pain modulatory effects of spinal manipulation remain elusive. Although both biomechanical and neurophysiological phenomena have been thought to play a role in the observed clinical effects of spinal manipulation, a growing number of recent studies have indicated peripheral, spinal and supraspinal mechanisms of manipulation and suggested that the improved clinical outcomes are largely of neurophysiological origin. In this article, we reviewed the relevance of various neurophysiological theories with respect to the findings of mechanistic studies that demonstrated neural responses following spinal manipulation</a:t>
            </a:r>
            <a:r>
              <a:rPr lang="en-US" sz="1900" b="1" dirty="0"/>
              <a:t>. </a:t>
            </a:r>
            <a:r>
              <a:rPr lang="en-US" sz="1900" dirty="0"/>
              <a:t>This article also discussed whether these neural responses are associated with the possible neurophysiological mechanisms of spinal manipulation. The body of literature reviewed herein suggested some clear neurophysiological changes following spinal manipulation, which include neural plastic changes, alteration in motor neuron excitability, increase in cortical drive and many more. </a:t>
            </a:r>
            <a:r>
              <a:rPr lang="en-US" sz="1900" b="1" dirty="0"/>
              <a:t>However, the clinical relevance of these changes in relation to the mechanisms that underlie the effectiveness of spinal manipulation is still unclear. </a:t>
            </a:r>
            <a:r>
              <a:rPr lang="en-US" sz="1900" dirty="0"/>
              <a:t>In addition, there were some major methodological flaws in many of the reviewed studies. Future mechanistic studies should have an appropriate study design and methodology and should plan for a long-term follow-up in order to determine the clinical significance of the neural responses evoked following spinal manipulation</a:t>
            </a:r>
            <a:r>
              <a:rPr lang="en-US" sz="1600" dirty="0"/>
              <a:t>.</a:t>
            </a:r>
            <a:endParaRPr lang="en-US" sz="1600" b="1" dirty="0"/>
          </a:p>
        </p:txBody>
      </p:sp>
    </p:spTree>
    <p:extLst>
      <p:ext uri="{BB962C8B-B14F-4D97-AF65-F5344CB8AC3E}">
        <p14:creationId xmlns:p14="http://schemas.microsoft.com/office/powerpoint/2010/main" val="4276778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Narrative Review</a:t>
            </a:r>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p:txBody>
          <a:bodyPr/>
          <a:lstStyle/>
          <a:p>
            <a:r>
              <a:rPr lang="en-US" dirty="0"/>
              <a:t>Definition:</a:t>
            </a:r>
          </a:p>
          <a:p>
            <a:pPr lvl="1"/>
            <a:r>
              <a:rPr lang="en-US" dirty="0"/>
              <a:t>“comprehensive, critical and objective analysis of the current knowledge on a topic”</a:t>
            </a:r>
          </a:p>
          <a:p>
            <a:r>
              <a:rPr lang="en-US" dirty="0"/>
              <a:t>Features:</a:t>
            </a:r>
          </a:p>
          <a:p>
            <a:pPr lvl="1"/>
            <a:r>
              <a:rPr lang="en-US" dirty="0"/>
              <a:t>May or may not be driven by a particular research question </a:t>
            </a:r>
          </a:p>
          <a:p>
            <a:pPr lvl="1"/>
            <a:r>
              <a:rPr lang="en-US" dirty="0"/>
              <a:t>Establish theoretical frameworks</a:t>
            </a:r>
          </a:p>
          <a:p>
            <a:pPr lvl="1"/>
            <a:r>
              <a:rPr lang="en-US" dirty="0"/>
              <a:t>Identify gaps, trends or patterns in scientific literature</a:t>
            </a:r>
          </a:p>
          <a:p>
            <a:pPr lvl="1"/>
            <a:r>
              <a:rPr lang="en-US" dirty="0"/>
              <a:t>Will not cover *every* paper on a topic</a:t>
            </a:r>
          </a:p>
          <a:p>
            <a:endParaRPr lang="en-US" dirty="0"/>
          </a:p>
        </p:txBody>
      </p:sp>
      <p:pic>
        <p:nvPicPr>
          <p:cNvPr id="5" name="Graphic 4" descr="Checkbox Checked with solid fill">
            <a:extLst>
              <a:ext uri="{FF2B5EF4-FFF2-40B4-BE49-F238E27FC236}">
                <a16:creationId xmlns:a16="http://schemas.microsoft.com/office/drawing/2014/main" id="{40DA0490-7F89-7342-B3FD-E33C4A482E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96112" y="2738437"/>
            <a:ext cx="690563" cy="690563"/>
          </a:xfrm>
          <a:prstGeom prst="rect">
            <a:avLst/>
          </a:prstGeom>
        </p:spPr>
      </p:pic>
      <p:pic>
        <p:nvPicPr>
          <p:cNvPr id="6" name="Graphic 5" descr="Checkbox Checked with solid fill">
            <a:extLst>
              <a:ext uri="{FF2B5EF4-FFF2-40B4-BE49-F238E27FC236}">
                <a16:creationId xmlns:a16="http://schemas.microsoft.com/office/drawing/2014/main" id="{9C5E72ED-ED63-A345-9816-294FEC6542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48186" y="2997993"/>
            <a:ext cx="690563" cy="690563"/>
          </a:xfrm>
          <a:prstGeom prst="rect">
            <a:avLst/>
          </a:prstGeom>
        </p:spPr>
      </p:pic>
      <p:pic>
        <p:nvPicPr>
          <p:cNvPr id="7" name="Graphic 6" descr="Checkbox Checked with solid fill">
            <a:extLst>
              <a:ext uri="{FF2B5EF4-FFF2-40B4-BE49-F238E27FC236}">
                <a16:creationId xmlns:a16="http://schemas.microsoft.com/office/drawing/2014/main" id="{7F5E31E7-B74B-B449-AD52-DA2940C0AF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23025" y="3310731"/>
            <a:ext cx="690563" cy="690563"/>
          </a:xfrm>
          <a:prstGeom prst="rect">
            <a:avLst/>
          </a:prstGeom>
        </p:spPr>
      </p:pic>
      <p:pic>
        <p:nvPicPr>
          <p:cNvPr id="8" name="Graphic 7" descr="Checkbox Checked with solid fill">
            <a:extLst>
              <a:ext uri="{FF2B5EF4-FFF2-40B4-BE49-F238E27FC236}">
                <a16:creationId xmlns:a16="http://schemas.microsoft.com/office/drawing/2014/main" id="{A25FCA35-E6D9-9B43-B99C-D3AB6C42E0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0324" y="3656012"/>
            <a:ext cx="690563" cy="690563"/>
          </a:xfrm>
          <a:prstGeom prst="rect">
            <a:avLst/>
          </a:prstGeom>
        </p:spPr>
      </p:pic>
    </p:spTree>
    <p:extLst>
      <p:ext uri="{BB962C8B-B14F-4D97-AF65-F5344CB8AC3E}">
        <p14:creationId xmlns:p14="http://schemas.microsoft.com/office/powerpoint/2010/main" val="404491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Rapid Review</a:t>
            </a:r>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p:txBody>
          <a:bodyPr>
            <a:normAutofit fontScale="92500" lnSpcReduction="20000"/>
          </a:bodyPr>
          <a:lstStyle/>
          <a:p>
            <a:r>
              <a:rPr lang="en-US" dirty="0"/>
              <a:t>By the time you finish your review… it’s already outdated</a:t>
            </a:r>
          </a:p>
          <a:p>
            <a:r>
              <a:rPr lang="en-US" dirty="0"/>
              <a:t>Definition</a:t>
            </a:r>
          </a:p>
          <a:p>
            <a:pPr lvl="1"/>
            <a:r>
              <a:rPr lang="en-US" dirty="0"/>
              <a:t>“Rapid reviews are a form of evidence synthesis that may provide more timely information for decision making compared with standard systematic reviews." (AHRQ)</a:t>
            </a:r>
          </a:p>
          <a:p>
            <a:r>
              <a:rPr lang="en-US" dirty="0"/>
              <a:t>Features:</a:t>
            </a:r>
          </a:p>
          <a:p>
            <a:pPr lvl="1"/>
            <a:r>
              <a:rPr lang="en-US" dirty="0"/>
              <a:t>Search is *not* comprehensive</a:t>
            </a:r>
          </a:p>
          <a:p>
            <a:pPr lvl="1"/>
            <a:r>
              <a:rPr lang="en-US" dirty="0"/>
              <a:t>Very narrow research question to be answered</a:t>
            </a:r>
          </a:p>
          <a:p>
            <a:pPr lvl="1"/>
            <a:r>
              <a:rPr lang="en-US" dirty="0"/>
              <a:t>Fast turnaround</a:t>
            </a:r>
          </a:p>
          <a:p>
            <a:pPr lvl="1"/>
            <a:r>
              <a:rPr lang="en-US" dirty="0"/>
              <a:t>Often in response to a current issue (e.g., Australia)</a:t>
            </a:r>
          </a:p>
          <a:p>
            <a:endParaRPr lang="en-US" dirty="0"/>
          </a:p>
          <a:p>
            <a:r>
              <a:rPr lang="en-US" dirty="0"/>
              <a:t>These reviews are great for getting a fast answer, but worse than systematic (and potentially narrative or scoping) for getting the most correct answer</a:t>
            </a:r>
          </a:p>
          <a:p>
            <a:r>
              <a:rPr lang="en-US" dirty="0"/>
              <a:t>Unless this is the only option, you may want to default to a systematic review to avoid any potential biases</a:t>
            </a:r>
          </a:p>
          <a:p>
            <a:pPr marL="457200" lvl="1" indent="0">
              <a:buNone/>
            </a:pPr>
            <a:endParaRPr lang="en-US" dirty="0"/>
          </a:p>
          <a:p>
            <a:pPr marL="0" indent="0">
              <a:buNone/>
            </a:pPr>
            <a:r>
              <a:rPr lang="en-US" sz="1400" dirty="0"/>
              <a:t>https://</a:t>
            </a:r>
            <a:r>
              <a:rPr lang="en-US" sz="1400" dirty="0" err="1"/>
              <a:t>www.ahrq.gov</a:t>
            </a:r>
            <a:r>
              <a:rPr lang="en-US" sz="1400" dirty="0"/>
              <a:t>/</a:t>
            </a:r>
          </a:p>
        </p:txBody>
      </p:sp>
    </p:spTree>
    <p:extLst>
      <p:ext uri="{BB962C8B-B14F-4D97-AF65-F5344CB8AC3E}">
        <p14:creationId xmlns:p14="http://schemas.microsoft.com/office/powerpoint/2010/main" val="26706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Scoping</a:t>
            </a:r>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a:xfrm>
            <a:off x="777240" y="1825625"/>
            <a:ext cx="10659110" cy="1325563"/>
          </a:xfrm>
        </p:spPr>
        <p:txBody>
          <a:bodyPr>
            <a:normAutofit fontScale="92500" lnSpcReduction="20000"/>
          </a:bodyPr>
          <a:lstStyle/>
          <a:p>
            <a:r>
              <a:rPr lang="en-US" dirty="0"/>
              <a:t>More </a:t>
            </a:r>
            <a:r>
              <a:rPr lang="en-US" b="1" dirty="0"/>
              <a:t>systematic</a:t>
            </a:r>
            <a:r>
              <a:rPr lang="en-US" dirty="0"/>
              <a:t> than narratives or rapid, but less so than a systematic review</a:t>
            </a:r>
          </a:p>
          <a:p>
            <a:pPr lvl="1"/>
            <a:r>
              <a:rPr lang="en-US" b="1" dirty="0"/>
              <a:t>Systematic</a:t>
            </a:r>
            <a:r>
              <a:rPr lang="en-US" dirty="0"/>
              <a:t>: repeatable, organized, uses a system</a:t>
            </a:r>
          </a:p>
          <a:p>
            <a:pPr lvl="1"/>
            <a:r>
              <a:rPr lang="en-US" dirty="0"/>
              <a:t>Mainly looking to map out the evidence we have in an area, not necessarily answer a particular question</a:t>
            </a:r>
          </a:p>
          <a:p>
            <a:r>
              <a:rPr lang="en-US" dirty="0"/>
              <a:t>In the health sciences, we have the “Preferred Reporting Items for Systematic reviews and Meta-Analyses extension for Scoping Reviews” </a:t>
            </a:r>
            <a:r>
              <a:rPr lang="en-US" b="1" dirty="0"/>
              <a:t>(PRISMA-</a:t>
            </a:r>
            <a:r>
              <a:rPr lang="en-US" b="1" dirty="0" err="1"/>
              <a:t>ScR</a:t>
            </a:r>
            <a:r>
              <a:rPr lang="en-US" b="1" dirty="0"/>
              <a:t>)</a:t>
            </a:r>
            <a:r>
              <a:rPr lang="en-US" dirty="0"/>
              <a:t> Checklist </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2AB8D436-4501-CC4F-99CB-31B6A7E30415}"/>
              </a:ext>
            </a:extLst>
          </p:cNvPr>
          <p:cNvPicPr>
            <a:picLocks noChangeAspect="1"/>
          </p:cNvPicPr>
          <p:nvPr/>
        </p:nvPicPr>
        <p:blipFill>
          <a:blip r:embed="rId2"/>
          <a:stretch>
            <a:fillRect/>
          </a:stretch>
        </p:blipFill>
        <p:spPr>
          <a:xfrm>
            <a:off x="2943224" y="3166661"/>
            <a:ext cx="5686425" cy="2846789"/>
          </a:xfrm>
          <a:prstGeom prst="rect">
            <a:avLst/>
          </a:prstGeom>
        </p:spPr>
      </p:pic>
      <p:sp>
        <p:nvSpPr>
          <p:cNvPr id="5" name="TextBox 4">
            <a:extLst>
              <a:ext uri="{FF2B5EF4-FFF2-40B4-BE49-F238E27FC236}">
                <a16:creationId xmlns:a16="http://schemas.microsoft.com/office/drawing/2014/main" id="{F5B512BC-4B68-2E42-A4B6-762AC3AD9060}"/>
              </a:ext>
            </a:extLst>
          </p:cNvPr>
          <p:cNvSpPr txBox="1"/>
          <p:nvPr/>
        </p:nvSpPr>
        <p:spPr>
          <a:xfrm>
            <a:off x="0" y="6277889"/>
            <a:ext cx="11572875" cy="861774"/>
          </a:xfrm>
          <a:prstGeom prst="rect">
            <a:avLst/>
          </a:prstGeom>
          <a:noFill/>
        </p:spPr>
        <p:txBody>
          <a:bodyPr wrap="square" rtlCol="0">
            <a:spAutoFit/>
          </a:bodyPr>
          <a:lstStyle/>
          <a:p>
            <a:r>
              <a:rPr lang="en-US" sz="1600" dirty="0" err="1"/>
              <a:t>Tricco</a:t>
            </a:r>
            <a:r>
              <a:rPr lang="en-US" sz="1600" dirty="0"/>
              <a:t>, AC, Lillie, E, </a:t>
            </a:r>
            <a:r>
              <a:rPr lang="en-US" sz="1600" dirty="0" err="1"/>
              <a:t>Zarin</a:t>
            </a:r>
            <a:r>
              <a:rPr lang="en-US" sz="1600" dirty="0"/>
              <a:t>, W, O'Brien, KK, Colquhoun, H, </a:t>
            </a:r>
            <a:r>
              <a:rPr lang="en-US" sz="1600" dirty="0" err="1"/>
              <a:t>Levac</a:t>
            </a:r>
            <a:r>
              <a:rPr lang="en-US" sz="1600" dirty="0"/>
              <a:t>, D, Moher, D, Peters, MD, Horsley, T, Weeks, L, Hempel, S et al. PRISMA extension for scoping reviews (PRISMA-</a:t>
            </a:r>
            <a:r>
              <a:rPr lang="en-US" sz="1600" dirty="0" err="1"/>
              <a:t>ScR</a:t>
            </a:r>
            <a:r>
              <a:rPr lang="en-US" sz="1600" dirty="0"/>
              <a:t>): checklist and explanation. Ann Intern Med. 2018,169(7):467-473. </a:t>
            </a:r>
            <a:r>
              <a:rPr lang="en-US" sz="1600" dirty="0">
                <a:hlinkClick r:id="rId3"/>
              </a:rPr>
              <a:t>doi:10.7326/M18-0850.</a:t>
            </a:r>
            <a:endParaRPr lang="en-US" sz="1600" dirty="0"/>
          </a:p>
          <a:p>
            <a:endParaRPr lang="en-US" dirty="0"/>
          </a:p>
        </p:txBody>
      </p:sp>
    </p:spTree>
    <p:extLst>
      <p:ext uri="{BB962C8B-B14F-4D97-AF65-F5344CB8AC3E}">
        <p14:creationId xmlns:p14="http://schemas.microsoft.com/office/powerpoint/2010/main" val="400705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C180-37D5-BE49-BE35-AE66510A5D44}"/>
              </a:ext>
            </a:extLst>
          </p:cNvPr>
          <p:cNvSpPr>
            <a:spLocks noGrp="1"/>
          </p:cNvSpPr>
          <p:nvPr>
            <p:ph type="title"/>
          </p:nvPr>
        </p:nvSpPr>
        <p:spPr/>
        <p:txBody>
          <a:bodyPr/>
          <a:lstStyle/>
          <a:p>
            <a:r>
              <a:rPr lang="en-US" dirty="0"/>
              <a:t>Scoping Checklist</a:t>
            </a:r>
          </a:p>
        </p:txBody>
      </p:sp>
      <p:pic>
        <p:nvPicPr>
          <p:cNvPr id="4" name="Picture 3">
            <a:extLst>
              <a:ext uri="{FF2B5EF4-FFF2-40B4-BE49-F238E27FC236}">
                <a16:creationId xmlns:a16="http://schemas.microsoft.com/office/drawing/2014/main" id="{56F2E13C-4D27-F245-9868-09D5738A7971}"/>
              </a:ext>
            </a:extLst>
          </p:cNvPr>
          <p:cNvPicPr>
            <a:picLocks noChangeAspect="1"/>
          </p:cNvPicPr>
          <p:nvPr/>
        </p:nvPicPr>
        <p:blipFill>
          <a:blip r:embed="rId2"/>
          <a:stretch>
            <a:fillRect/>
          </a:stretch>
        </p:blipFill>
        <p:spPr>
          <a:xfrm>
            <a:off x="945975" y="1373188"/>
            <a:ext cx="10321640" cy="5167312"/>
          </a:xfrm>
          <a:prstGeom prst="rect">
            <a:avLst/>
          </a:prstGeom>
        </p:spPr>
      </p:pic>
    </p:spTree>
    <p:extLst>
      <p:ext uri="{BB962C8B-B14F-4D97-AF65-F5344CB8AC3E}">
        <p14:creationId xmlns:p14="http://schemas.microsoft.com/office/powerpoint/2010/main" val="21327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C180-37D5-BE49-BE35-AE66510A5D44}"/>
              </a:ext>
            </a:extLst>
          </p:cNvPr>
          <p:cNvSpPr>
            <a:spLocks noGrp="1"/>
          </p:cNvSpPr>
          <p:nvPr>
            <p:ph type="title"/>
          </p:nvPr>
        </p:nvSpPr>
        <p:spPr/>
        <p:txBody>
          <a:bodyPr/>
          <a:lstStyle/>
          <a:p>
            <a:r>
              <a:rPr lang="en-US" dirty="0"/>
              <a:t>Scoping Checklist</a:t>
            </a:r>
          </a:p>
        </p:txBody>
      </p:sp>
      <p:pic>
        <p:nvPicPr>
          <p:cNvPr id="3" name="Picture 2">
            <a:extLst>
              <a:ext uri="{FF2B5EF4-FFF2-40B4-BE49-F238E27FC236}">
                <a16:creationId xmlns:a16="http://schemas.microsoft.com/office/drawing/2014/main" id="{1062990F-1BB9-BB4B-89DC-9FE343C3DEAA}"/>
              </a:ext>
            </a:extLst>
          </p:cNvPr>
          <p:cNvPicPr>
            <a:picLocks noChangeAspect="1"/>
          </p:cNvPicPr>
          <p:nvPr/>
        </p:nvPicPr>
        <p:blipFill>
          <a:blip r:embed="rId2"/>
          <a:stretch>
            <a:fillRect/>
          </a:stretch>
        </p:blipFill>
        <p:spPr>
          <a:xfrm>
            <a:off x="2462212" y="1426909"/>
            <a:ext cx="7267575" cy="5038852"/>
          </a:xfrm>
          <a:prstGeom prst="rect">
            <a:avLst/>
          </a:prstGeom>
        </p:spPr>
      </p:pic>
      <p:sp>
        <p:nvSpPr>
          <p:cNvPr id="5" name="Oval 4">
            <a:extLst>
              <a:ext uri="{FF2B5EF4-FFF2-40B4-BE49-F238E27FC236}">
                <a16:creationId xmlns:a16="http://schemas.microsoft.com/office/drawing/2014/main" id="{7E1DBC4E-FE6D-8D48-9529-8803CFE79309}"/>
              </a:ext>
            </a:extLst>
          </p:cNvPr>
          <p:cNvSpPr/>
          <p:nvPr/>
        </p:nvSpPr>
        <p:spPr>
          <a:xfrm>
            <a:off x="2586038" y="4086226"/>
            <a:ext cx="857250" cy="40005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6DB90A9-803F-BC4A-A2B2-79DCCF48882D}"/>
              </a:ext>
            </a:extLst>
          </p:cNvPr>
          <p:cNvSpPr/>
          <p:nvPr/>
        </p:nvSpPr>
        <p:spPr>
          <a:xfrm>
            <a:off x="7038975" y="3889186"/>
            <a:ext cx="1462088" cy="40005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38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45B0-B38A-5D42-AD07-76AFB0A6BEC8}"/>
              </a:ext>
            </a:extLst>
          </p:cNvPr>
          <p:cNvSpPr>
            <a:spLocks noGrp="1"/>
          </p:cNvSpPr>
          <p:nvPr>
            <p:ph type="title"/>
          </p:nvPr>
        </p:nvSpPr>
        <p:spPr/>
        <p:txBody>
          <a:bodyPr/>
          <a:lstStyle/>
          <a:p>
            <a:r>
              <a:rPr lang="en-US" dirty="0"/>
              <a:t>Search Terms Example</a:t>
            </a:r>
          </a:p>
        </p:txBody>
      </p:sp>
      <p:pic>
        <p:nvPicPr>
          <p:cNvPr id="4" name="Picture 3">
            <a:extLst>
              <a:ext uri="{FF2B5EF4-FFF2-40B4-BE49-F238E27FC236}">
                <a16:creationId xmlns:a16="http://schemas.microsoft.com/office/drawing/2014/main" id="{79646006-EAF9-F04E-B54D-FC8F32688BFE}"/>
              </a:ext>
            </a:extLst>
          </p:cNvPr>
          <p:cNvPicPr>
            <a:picLocks noChangeAspect="1"/>
          </p:cNvPicPr>
          <p:nvPr/>
        </p:nvPicPr>
        <p:blipFill>
          <a:blip r:embed="rId2"/>
          <a:stretch>
            <a:fillRect/>
          </a:stretch>
        </p:blipFill>
        <p:spPr>
          <a:xfrm>
            <a:off x="1127919" y="1515852"/>
            <a:ext cx="9936162" cy="5342148"/>
          </a:xfrm>
          <a:prstGeom prst="rect">
            <a:avLst/>
          </a:prstGeom>
        </p:spPr>
      </p:pic>
    </p:spTree>
    <p:extLst>
      <p:ext uri="{BB962C8B-B14F-4D97-AF65-F5344CB8AC3E}">
        <p14:creationId xmlns:p14="http://schemas.microsoft.com/office/powerpoint/2010/main" val="208449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Systematic Reviews</a:t>
            </a:r>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p:txBody>
          <a:bodyPr/>
          <a:lstStyle/>
          <a:p>
            <a:r>
              <a:rPr lang="en-US" dirty="0"/>
              <a:t>Definition</a:t>
            </a:r>
          </a:p>
          <a:p>
            <a:pPr lvl="1"/>
            <a:r>
              <a:rPr lang="en-US" dirty="0"/>
              <a:t>“A systematic literature review (SLR) identifies, selects and critically appraises research in order to answer </a:t>
            </a:r>
            <a:r>
              <a:rPr lang="en-US" b="1" dirty="0"/>
              <a:t>a clearly formulated question</a:t>
            </a:r>
            <a:r>
              <a:rPr lang="en-US" dirty="0"/>
              <a:t>” (Dewey, A. &amp; </a:t>
            </a:r>
            <a:r>
              <a:rPr lang="en-US" dirty="0" err="1"/>
              <a:t>Drahota</a:t>
            </a:r>
            <a:r>
              <a:rPr lang="en-US" dirty="0"/>
              <a:t>, A. 2016).</a:t>
            </a:r>
          </a:p>
          <a:p>
            <a:pPr lvl="1"/>
            <a:r>
              <a:rPr lang="en-US" dirty="0"/>
              <a:t>The systematic review should follow </a:t>
            </a:r>
            <a:r>
              <a:rPr lang="en-US" b="1" dirty="0"/>
              <a:t>a clearly defined protocol or plan </a:t>
            </a:r>
            <a:r>
              <a:rPr lang="en-US" dirty="0"/>
              <a:t>where the </a:t>
            </a:r>
            <a:r>
              <a:rPr lang="en-US" b="1" dirty="0"/>
              <a:t>criteria is clearly stated before the review is conducted</a:t>
            </a:r>
            <a:r>
              <a:rPr lang="en-US" dirty="0"/>
              <a:t>.</a:t>
            </a:r>
          </a:p>
          <a:p>
            <a:pPr lvl="1"/>
            <a:r>
              <a:rPr lang="en-US" dirty="0"/>
              <a:t>It is a </a:t>
            </a:r>
            <a:r>
              <a:rPr lang="en-US" b="1" dirty="0"/>
              <a:t>comprehensive</a:t>
            </a:r>
            <a:r>
              <a:rPr lang="en-US" dirty="0"/>
              <a:t>, </a:t>
            </a:r>
            <a:r>
              <a:rPr lang="en-US" b="1" dirty="0"/>
              <a:t>transparent</a:t>
            </a:r>
            <a:r>
              <a:rPr lang="en-US" dirty="0"/>
              <a:t> search </a:t>
            </a:r>
            <a:r>
              <a:rPr lang="en-US" b="1" dirty="0"/>
              <a:t>conducted over multiple databases </a:t>
            </a:r>
            <a:r>
              <a:rPr lang="en-US" dirty="0"/>
              <a:t>and grey literature that can be </a:t>
            </a:r>
            <a:r>
              <a:rPr lang="en-US" b="1" dirty="0"/>
              <a:t>replicated and reproduced </a:t>
            </a:r>
            <a:r>
              <a:rPr lang="en-US" dirty="0"/>
              <a:t>by other researchers.</a:t>
            </a:r>
          </a:p>
          <a:p>
            <a:pPr lvl="1"/>
            <a:r>
              <a:rPr lang="en-US" dirty="0"/>
              <a:t>The review identifies the type of information searched, critiqued and reported within known timeframes. The </a:t>
            </a:r>
            <a:r>
              <a:rPr lang="en-US" b="1" dirty="0"/>
              <a:t>search terms, search strategies </a:t>
            </a:r>
            <a:r>
              <a:rPr lang="en-US" dirty="0"/>
              <a:t>(including database names, platforms, dates of search) and </a:t>
            </a:r>
            <a:r>
              <a:rPr lang="en-US" b="1" dirty="0"/>
              <a:t>limits all need to be included in the review</a:t>
            </a:r>
            <a:r>
              <a:rPr lang="en-US" dirty="0"/>
              <a:t>.</a:t>
            </a:r>
          </a:p>
          <a:p>
            <a:pPr marL="457200" lvl="1" indent="0">
              <a:buNone/>
            </a:pPr>
            <a:endParaRPr lang="en-US" dirty="0"/>
          </a:p>
          <a:p>
            <a:r>
              <a:rPr lang="en-US" dirty="0"/>
              <a:t>The entire idea is to be open, repeatable, objective, and intentional!</a:t>
            </a:r>
          </a:p>
        </p:txBody>
      </p:sp>
    </p:spTree>
    <p:extLst>
      <p:ext uri="{BB962C8B-B14F-4D97-AF65-F5344CB8AC3E}">
        <p14:creationId xmlns:p14="http://schemas.microsoft.com/office/powerpoint/2010/main" val="24338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D90C-D9C0-D544-AB1F-FD12384F8C5E}"/>
              </a:ext>
            </a:extLst>
          </p:cNvPr>
          <p:cNvSpPr>
            <a:spLocks noGrp="1"/>
          </p:cNvSpPr>
          <p:nvPr>
            <p:ph type="title"/>
          </p:nvPr>
        </p:nvSpPr>
        <p:spPr/>
        <p:txBody>
          <a:bodyPr/>
          <a:lstStyle/>
          <a:p>
            <a:r>
              <a:rPr lang="en-US" dirty="0"/>
              <a:t>Systematic Reviews</a:t>
            </a:r>
          </a:p>
        </p:txBody>
      </p:sp>
      <p:sp>
        <p:nvSpPr>
          <p:cNvPr id="3" name="Content Placeholder 2">
            <a:extLst>
              <a:ext uri="{FF2B5EF4-FFF2-40B4-BE49-F238E27FC236}">
                <a16:creationId xmlns:a16="http://schemas.microsoft.com/office/drawing/2014/main" id="{D67E71F9-5890-CE40-9654-7090AF7F6E5C}"/>
              </a:ext>
            </a:extLst>
          </p:cNvPr>
          <p:cNvSpPr>
            <a:spLocks noGrp="1"/>
          </p:cNvSpPr>
          <p:nvPr>
            <p:ph idx="1"/>
          </p:nvPr>
        </p:nvSpPr>
        <p:spPr/>
        <p:txBody>
          <a:bodyPr>
            <a:normAutofit fontScale="85000" lnSpcReduction="20000"/>
          </a:bodyPr>
          <a:lstStyle/>
          <a:p>
            <a:r>
              <a:rPr lang="en-US" dirty="0"/>
              <a:t>This makes it very difficult to perform a systematic review, but it also makes one invaluable!</a:t>
            </a:r>
          </a:p>
          <a:p>
            <a:endParaRPr lang="en-US" dirty="0"/>
          </a:p>
          <a:p>
            <a:r>
              <a:rPr lang="en-US" dirty="0"/>
              <a:t>Tips for when you are reading:</a:t>
            </a:r>
          </a:p>
          <a:p>
            <a:pPr lvl="1"/>
            <a:r>
              <a:rPr lang="en-US" dirty="0"/>
              <a:t>Use the PRISMA guidelines as your own guide</a:t>
            </a:r>
          </a:p>
          <a:p>
            <a:pPr lvl="1"/>
            <a:r>
              <a:rPr lang="en-US" dirty="0"/>
              <a:t>The research question should be very clear</a:t>
            </a:r>
          </a:p>
          <a:p>
            <a:pPr lvl="1"/>
            <a:r>
              <a:rPr lang="en-US" dirty="0"/>
              <a:t>The search terms should be printed in the paper</a:t>
            </a:r>
          </a:p>
          <a:p>
            <a:pPr lvl="1"/>
            <a:r>
              <a:rPr lang="en-US" dirty="0"/>
              <a:t>Look at their inclusion/exclusion criteria</a:t>
            </a:r>
          </a:p>
          <a:p>
            <a:pPr lvl="2"/>
            <a:r>
              <a:rPr lang="en-US" dirty="0"/>
              <a:t>Are they justifiable?</a:t>
            </a:r>
          </a:p>
          <a:p>
            <a:pPr lvl="1"/>
            <a:r>
              <a:rPr lang="en-US" dirty="0"/>
              <a:t>Check the year, make sure it’s recent!</a:t>
            </a:r>
          </a:p>
          <a:p>
            <a:pPr lvl="2"/>
            <a:r>
              <a:rPr lang="en-US" dirty="0"/>
              <a:t>If outside of 5 years, look for a newer one</a:t>
            </a:r>
          </a:p>
          <a:p>
            <a:pPr lvl="1"/>
            <a:endParaRPr lang="en-US" dirty="0"/>
          </a:p>
          <a:p>
            <a:pPr lvl="1"/>
            <a:endParaRPr lang="en-US" dirty="0"/>
          </a:p>
          <a:p>
            <a:r>
              <a:rPr lang="en-US" dirty="0"/>
              <a:t>Systematic literature reviews originated in medicine and are linked to evidence-based practice.</a:t>
            </a:r>
          </a:p>
          <a:p>
            <a:r>
              <a:rPr lang="en-US" dirty="0"/>
              <a:t>As a clinician, if you had to read only one type of paper, read systematic reviews!</a:t>
            </a:r>
          </a:p>
          <a:p>
            <a:endParaRPr lang="en-US" dirty="0"/>
          </a:p>
          <a:p>
            <a:pPr marL="0" indent="0">
              <a:buNone/>
            </a:pPr>
            <a:r>
              <a:rPr lang="en-US" sz="1500" dirty="0"/>
              <a:t>http://</a:t>
            </a:r>
            <a:r>
              <a:rPr lang="en-US" sz="1500" dirty="0" err="1"/>
              <a:t>prisma-statement.org</a:t>
            </a:r>
            <a:r>
              <a:rPr lang="en-US" sz="1500" dirty="0"/>
              <a:t>/</a:t>
            </a:r>
          </a:p>
        </p:txBody>
      </p:sp>
    </p:spTree>
    <p:extLst>
      <p:ext uri="{BB962C8B-B14F-4D97-AF65-F5344CB8AC3E}">
        <p14:creationId xmlns:p14="http://schemas.microsoft.com/office/powerpoint/2010/main" val="228682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2272-4608-344B-BA94-60C8031ED39A}"/>
              </a:ext>
            </a:extLst>
          </p:cNvPr>
          <p:cNvSpPr>
            <a:spLocks noGrp="1"/>
          </p:cNvSpPr>
          <p:nvPr>
            <p:ph type="title"/>
          </p:nvPr>
        </p:nvSpPr>
        <p:spPr/>
        <p:txBody>
          <a:bodyPr/>
          <a:lstStyle/>
          <a:p>
            <a:r>
              <a:rPr lang="en-US" dirty="0"/>
              <a:t>A Quick Word on Cochrane</a:t>
            </a:r>
          </a:p>
        </p:txBody>
      </p:sp>
      <p:sp>
        <p:nvSpPr>
          <p:cNvPr id="3" name="Content Placeholder 2">
            <a:extLst>
              <a:ext uri="{FF2B5EF4-FFF2-40B4-BE49-F238E27FC236}">
                <a16:creationId xmlns:a16="http://schemas.microsoft.com/office/drawing/2014/main" id="{686CA0A8-B7FA-4E42-A87A-A73013C6F928}"/>
              </a:ext>
            </a:extLst>
          </p:cNvPr>
          <p:cNvSpPr>
            <a:spLocks noGrp="1"/>
          </p:cNvSpPr>
          <p:nvPr>
            <p:ph idx="1"/>
          </p:nvPr>
        </p:nvSpPr>
        <p:spPr>
          <a:xfrm>
            <a:off x="777239" y="1825625"/>
            <a:ext cx="5094923" cy="4351338"/>
          </a:xfrm>
        </p:spPr>
        <p:txBody>
          <a:bodyPr/>
          <a:lstStyle/>
          <a:p>
            <a:r>
              <a:rPr lang="en-US" dirty="0"/>
              <a:t>Everybody has heard of Cochrane Reviews</a:t>
            </a:r>
          </a:p>
          <a:p>
            <a:pPr lvl="1"/>
            <a:r>
              <a:rPr lang="en-US" dirty="0"/>
              <a:t>What’s the big deal?</a:t>
            </a:r>
          </a:p>
          <a:p>
            <a:endParaRPr lang="en-US" dirty="0"/>
          </a:p>
          <a:p>
            <a:r>
              <a:rPr lang="en-US" dirty="0"/>
              <a:t>Guide for Systematic Reviews</a:t>
            </a:r>
          </a:p>
          <a:p>
            <a:pPr lvl="1"/>
            <a:r>
              <a:rPr lang="en-US" dirty="0"/>
              <a:t>You know exactly what you’re getting</a:t>
            </a:r>
          </a:p>
          <a:p>
            <a:pPr lvl="1"/>
            <a:r>
              <a:rPr lang="en-US" dirty="0"/>
              <a:t>Clear search strategy</a:t>
            </a:r>
          </a:p>
          <a:p>
            <a:pPr lvl="1"/>
            <a:r>
              <a:rPr lang="en-US" dirty="0"/>
              <a:t>Clear inclusion/exclusion</a:t>
            </a:r>
          </a:p>
          <a:p>
            <a:pPr lvl="1"/>
            <a:r>
              <a:rPr lang="en-US" dirty="0"/>
              <a:t>Repeatable/Objective/Systematic</a:t>
            </a:r>
          </a:p>
        </p:txBody>
      </p:sp>
      <p:pic>
        <p:nvPicPr>
          <p:cNvPr id="4" name="Picture 3">
            <a:extLst>
              <a:ext uri="{FF2B5EF4-FFF2-40B4-BE49-F238E27FC236}">
                <a16:creationId xmlns:a16="http://schemas.microsoft.com/office/drawing/2014/main" id="{5E405B38-1AC4-7944-92EA-3764E2E0358F}"/>
              </a:ext>
            </a:extLst>
          </p:cNvPr>
          <p:cNvPicPr>
            <a:picLocks noChangeAspect="1"/>
          </p:cNvPicPr>
          <p:nvPr/>
        </p:nvPicPr>
        <p:blipFill>
          <a:blip r:embed="rId2"/>
          <a:stretch>
            <a:fillRect/>
          </a:stretch>
        </p:blipFill>
        <p:spPr>
          <a:xfrm>
            <a:off x="6096000" y="1460500"/>
            <a:ext cx="5365891" cy="5032375"/>
          </a:xfrm>
          <a:prstGeom prst="rect">
            <a:avLst/>
          </a:prstGeom>
        </p:spPr>
      </p:pic>
    </p:spTree>
    <p:extLst>
      <p:ext uri="{BB962C8B-B14F-4D97-AF65-F5344CB8AC3E}">
        <p14:creationId xmlns:p14="http://schemas.microsoft.com/office/powerpoint/2010/main" val="22454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B4C5-9C85-6E41-AB0D-D2370C8E9A7D}"/>
              </a:ext>
            </a:extLst>
          </p:cNvPr>
          <p:cNvSpPr>
            <a:spLocks noGrp="1"/>
          </p:cNvSpPr>
          <p:nvPr>
            <p:ph type="title"/>
          </p:nvPr>
        </p:nvSpPr>
        <p:spPr/>
        <p:txBody>
          <a:bodyPr/>
          <a:lstStyle/>
          <a:p>
            <a:r>
              <a:rPr lang="en-US" dirty="0"/>
              <a:t>Goals (Realistically)</a:t>
            </a:r>
          </a:p>
        </p:txBody>
      </p:sp>
      <p:sp>
        <p:nvSpPr>
          <p:cNvPr id="3" name="Content Placeholder 2">
            <a:extLst>
              <a:ext uri="{FF2B5EF4-FFF2-40B4-BE49-F238E27FC236}">
                <a16:creationId xmlns:a16="http://schemas.microsoft.com/office/drawing/2014/main" id="{8EFD1C45-65A3-684E-A53D-EBCA950E48DE}"/>
              </a:ext>
            </a:extLst>
          </p:cNvPr>
          <p:cNvSpPr>
            <a:spLocks noGrp="1"/>
          </p:cNvSpPr>
          <p:nvPr>
            <p:ph idx="1"/>
          </p:nvPr>
        </p:nvSpPr>
        <p:spPr>
          <a:xfrm>
            <a:off x="777240" y="1825625"/>
            <a:ext cx="6366510" cy="4351338"/>
          </a:xfrm>
        </p:spPr>
        <p:txBody>
          <a:bodyPr/>
          <a:lstStyle/>
          <a:p>
            <a:r>
              <a:rPr lang="en-US" dirty="0"/>
              <a:t>I want you to leave here with:</a:t>
            </a:r>
          </a:p>
          <a:p>
            <a:pPr lvl="1"/>
            <a:r>
              <a:rPr lang="en-US" dirty="0"/>
              <a:t>A better (general) understanding of scientific concepts</a:t>
            </a:r>
          </a:p>
          <a:p>
            <a:pPr lvl="1"/>
            <a:r>
              <a:rPr lang="en-US" dirty="0"/>
              <a:t>An understanding of why – as a clinician – reviews are your friend</a:t>
            </a:r>
          </a:p>
          <a:p>
            <a:pPr lvl="1"/>
            <a:r>
              <a:rPr lang="en-US" dirty="0"/>
              <a:t>An understanding of why reviews are the “highest level of evidence”</a:t>
            </a:r>
          </a:p>
          <a:p>
            <a:pPr lvl="1"/>
            <a:r>
              <a:rPr lang="en-US" dirty="0"/>
              <a:t>A better understanding of the different types of reviews and what they can tell you</a:t>
            </a:r>
          </a:p>
          <a:p>
            <a:pPr lvl="1"/>
            <a:endParaRPr lang="en-US" dirty="0"/>
          </a:p>
          <a:p>
            <a:r>
              <a:rPr lang="en-US" dirty="0"/>
              <a:t>But it’s going to take us a second to get there and there will be a lot of information!</a:t>
            </a:r>
          </a:p>
          <a:p>
            <a:pPr lvl="1"/>
            <a:r>
              <a:rPr lang="en-US" dirty="0"/>
              <a:t>Hang in there, ask questions and keep exploring afterward!</a:t>
            </a:r>
          </a:p>
        </p:txBody>
      </p:sp>
      <p:pic>
        <p:nvPicPr>
          <p:cNvPr id="5122" name="Picture 2" descr="Target PNG Picture | Web Icons PNG">
            <a:extLst>
              <a:ext uri="{FF2B5EF4-FFF2-40B4-BE49-F238E27FC236}">
                <a16:creationId xmlns:a16="http://schemas.microsoft.com/office/drawing/2014/main" id="{3D50F1C5-8B74-0A49-B15A-4E8C53D6B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1126332"/>
            <a:ext cx="4605336" cy="460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9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59A7-B600-B741-BC1E-C213A335D668}"/>
              </a:ext>
            </a:extLst>
          </p:cNvPr>
          <p:cNvSpPr>
            <a:spLocks noGrp="1"/>
          </p:cNvSpPr>
          <p:nvPr>
            <p:ph type="title"/>
          </p:nvPr>
        </p:nvSpPr>
        <p:spPr/>
        <p:txBody>
          <a:bodyPr/>
          <a:lstStyle/>
          <a:p>
            <a:r>
              <a:rPr lang="en-US" dirty="0"/>
              <a:t>Quick Search</a:t>
            </a:r>
          </a:p>
        </p:txBody>
      </p:sp>
      <p:pic>
        <p:nvPicPr>
          <p:cNvPr id="4" name="Picture 3">
            <a:extLst>
              <a:ext uri="{FF2B5EF4-FFF2-40B4-BE49-F238E27FC236}">
                <a16:creationId xmlns:a16="http://schemas.microsoft.com/office/drawing/2014/main" id="{7C2BD1AA-F4EF-9243-B3C4-F7088BBBCC28}"/>
              </a:ext>
            </a:extLst>
          </p:cNvPr>
          <p:cNvPicPr>
            <a:picLocks noChangeAspect="1"/>
          </p:cNvPicPr>
          <p:nvPr/>
        </p:nvPicPr>
        <p:blipFill>
          <a:blip r:embed="rId2"/>
          <a:stretch>
            <a:fillRect/>
          </a:stretch>
        </p:blipFill>
        <p:spPr>
          <a:xfrm>
            <a:off x="-10795" y="1565137"/>
            <a:ext cx="12202795" cy="3727726"/>
          </a:xfrm>
          <a:prstGeom prst="rect">
            <a:avLst/>
          </a:prstGeom>
        </p:spPr>
      </p:pic>
      <p:sp>
        <p:nvSpPr>
          <p:cNvPr id="5" name="Rectangle 4">
            <a:extLst>
              <a:ext uri="{FF2B5EF4-FFF2-40B4-BE49-F238E27FC236}">
                <a16:creationId xmlns:a16="http://schemas.microsoft.com/office/drawing/2014/main" id="{2AA9E99B-A7B1-754A-AFBA-57D23AE25D06}"/>
              </a:ext>
            </a:extLst>
          </p:cNvPr>
          <p:cNvSpPr/>
          <p:nvPr/>
        </p:nvSpPr>
        <p:spPr>
          <a:xfrm>
            <a:off x="3100388" y="4757738"/>
            <a:ext cx="1328737" cy="53512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4A8216-1792-D44E-8579-737D4ABAD154}"/>
              </a:ext>
            </a:extLst>
          </p:cNvPr>
          <p:cNvSpPr txBox="1"/>
          <p:nvPr/>
        </p:nvSpPr>
        <p:spPr>
          <a:xfrm>
            <a:off x="628650" y="5400675"/>
            <a:ext cx="10058399" cy="1200329"/>
          </a:xfrm>
          <a:prstGeom prst="rect">
            <a:avLst/>
          </a:prstGeom>
          <a:noFill/>
        </p:spPr>
        <p:txBody>
          <a:bodyPr wrap="square" rtlCol="0">
            <a:spAutoFit/>
          </a:bodyPr>
          <a:lstStyle/>
          <a:p>
            <a:r>
              <a:rPr lang="en-US" dirty="0"/>
              <a:t>Somewhere in these 8,618 results, you can probably find a single paper that tells you whatever you want to hear. It will confirm your beliefs, and, quite possibly, it will be wrong. </a:t>
            </a:r>
          </a:p>
          <a:p>
            <a:endParaRPr lang="en-US" dirty="0"/>
          </a:p>
          <a:p>
            <a:r>
              <a:rPr lang="en-US" dirty="0"/>
              <a:t>Look for a systematic review, don’t be content with a single, persuasive piece of evidence.</a:t>
            </a:r>
          </a:p>
        </p:txBody>
      </p:sp>
    </p:spTree>
    <p:extLst>
      <p:ext uri="{BB962C8B-B14F-4D97-AF65-F5344CB8AC3E}">
        <p14:creationId xmlns:p14="http://schemas.microsoft.com/office/powerpoint/2010/main" val="355830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dirty="0"/>
              <a:t>Meta-Analysis</a:t>
            </a:r>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p:txBody>
          <a:bodyPr/>
          <a:lstStyle/>
          <a:p>
            <a:r>
              <a:rPr lang="en-US" dirty="0"/>
              <a:t>What are meta-analyses?</a:t>
            </a:r>
          </a:p>
          <a:p>
            <a:pPr lvl="1"/>
            <a:r>
              <a:rPr lang="en-US" dirty="0"/>
              <a:t>Statistical procedure that effectively pools the results of many similar studies</a:t>
            </a:r>
          </a:p>
          <a:p>
            <a:pPr lvl="1"/>
            <a:r>
              <a:rPr lang="en-US" dirty="0"/>
              <a:t>Into one giant study!</a:t>
            </a:r>
          </a:p>
          <a:p>
            <a:pPr lvl="1"/>
            <a:endParaRPr lang="en-US" dirty="0"/>
          </a:p>
          <a:p>
            <a:r>
              <a:rPr lang="en-US" dirty="0"/>
              <a:t>Authors of these studies have to make choices!</a:t>
            </a:r>
          </a:p>
          <a:p>
            <a:pPr lvl="1"/>
            <a:r>
              <a:rPr lang="en-US" dirty="0"/>
              <a:t>Search strategy</a:t>
            </a:r>
          </a:p>
          <a:p>
            <a:pPr lvl="1"/>
            <a:r>
              <a:rPr lang="en-US" dirty="0"/>
              <a:t>Study Selection</a:t>
            </a:r>
          </a:p>
          <a:p>
            <a:pPr lvl="1"/>
            <a:r>
              <a:rPr lang="en-US" dirty="0"/>
              <a:t>Method of analysis</a:t>
            </a:r>
          </a:p>
          <a:p>
            <a:pPr lvl="1"/>
            <a:r>
              <a:rPr lang="en-US" dirty="0"/>
              <a:t>This is why these are so often done with systematic reviews</a:t>
            </a:r>
          </a:p>
          <a:p>
            <a:pPr marL="0" indent="0">
              <a:buNone/>
            </a:pPr>
            <a:endParaRPr lang="en-US" dirty="0"/>
          </a:p>
        </p:txBody>
      </p:sp>
    </p:spTree>
    <p:extLst>
      <p:ext uri="{BB962C8B-B14F-4D97-AF65-F5344CB8AC3E}">
        <p14:creationId xmlns:p14="http://schemas.microsoft.com/office/powerpoint/2010/main" val="354159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908DE9-5647-483E-B731-49D34A83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6962B4-5DCE-4745-A877-F7237DA68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3" name="Freeform: Shape 12">
            <a:extLst>
              <a:ext uri="{FF2B5EF4-FFF2-40B4-BE49-F238E27FC236}">
                <a16:creationId xmlns:a16="http://schemas.microsoft.com/office/drawing/2014/main" id="{FFC31C6D-653C-4C57-B226-ED6CE571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2590" y="0"/>
            <a:ext cx="8389411" cy="6858000"/>
          </a:xfrm>
          <a:custGeom>
            <a:avLst/>
            <a:gdLst>
              <a:gd name="connsiteX0" fmla="*/ 1405847 w 8389411"/>
              <a:gd name="connsiteY0" fmla="*/ 0 h 6858000"/>
              <a:gd name="connsiteX1" fmla="*/ 8389411 w 8389411"/>
              <a:gd name="connsiteY1" fmla="*/ 0 h 6858000"/>
              <a:gd name="connsiteX2" fmla="*/ 8389411 w 8389411"/>
              <a:gd name="connsiteY2" fmla="*/ 6858000 h 6858000"/>
              <a:gd name="connsiteX3" fmla="*/ 1403382 w 8389411"/>
              <a:gd name="connsiteY3" fmla="*/ 6858000 h 6858000"/>
              <a:gd name="connsiteX4" fmla="*/ 1126450 w 8389411"/>
              <a:gd name="connsiteY4" fmla="*/ 6554701 h 6858000"/>
              <a:gd name="connsiteX5" fmla="*/ 0 w 8389411"/>
              <a:gd name="connsiteY5" fmla="*/ 3431347 h 6858000"/>
              <a:gd name="connsiteX6" fmla="*/ 1281495 w 8389411"/>
              <a:gd name="connsiteY6" fmla="*/ 129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411" h="6858000">
                <a:moveTo>
                  <a:pt x="1405847" y="0"/>
                </a:moveTo>
                <a:lnTo>
                  <a:pt x="8389411" y="0"/>
                </a:lnTo>
                <a:lnTo>
                  <a:pt x="8389411" y="6858000"/>
                </a:lnTo>
                <a:lnTo>
                  <a:pt x="1403382" y="6858000"/>
                </a:lnTo>
                <a:lnTo>
                  <a:pt x="1126450" y="6554701"/>
                </a:lnTo>
                <a:cubicBezTo>
                  <a:pt x="422736" y="5705928"/>
                  <a:pt x="0" y="4617776"/>
                  <a:pt x="0" y="3431347"/>
                </a:cubicBezTo>
                <a:cubicBezTo>
                  <a:pt x="0" y="2160173"/>
                  <a:pt x="485281" y="1001818"/>
                  <a:pt x="1281495" y="1298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C310B041-3468-403A-926B-E3C1CF443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914" y="299808"/>
            <a:ext cx="11521822" cy="6038357"/>
            <a:chOff x="244914" y="299808"/>
            <a:chExt cx="11521822" cy="6038357"/>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295" y="51570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99" y="574164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0333" y="6032385"/>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914" y="582103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82CCC6-A333-6D4B-926F-6D195FB174B7}"/>
              </a:ext>
            </a:extLst>
          </p:cNvPr>
          <p:cNvSpPr>
            <a:spLocks noGrp="1"/>
          </p:cNvSpPr>
          <p:nvPr>
            <p:ph type="title"/>
          </p:nvPr>
        </p:nvSpPr>
        <p:spPr>
          <a:xfrm>
            <a:off x="770878" y="952022"/>
            <a:ext cx="2862591" cy="5157049"/>
          </a:xfrm>
        </p:spPr>
        <p:txBody>
          <a:bodyPr anchor="ctr">
            <a:normAutofit/>
          </a:bodyPr>
          <a:lstStyle/>
          <a:p>
            <a:r>
              <a:rPr lang="en-US" sz="4400"/>
              <a:t>Projects Currently Underway</a:t>
            </a:r>
          </a:p>
        </p:txBody>
      </p:sp>
      <p:graphicFrame>
        <p:nvGraphicFramePr>
          <p:cNvPr id="5" name="Content Placeholder 2">
            <a:extLst>
              <a:ext uri="{FF2B5EF4-FFF2-40B4-BE49-F238E27FC236}">
                <a16:creationId xmlns:a16="http://schemas.microsoft.com/office/drawing/2014/main" id="{D6C270E9-A717-4330-A728-757F684ADA54}"/>
              </a:ext>
            </a:extLst>
          </p:cNvPr>
          <p:cNvGraphicFramePr>
            <a:graphicFrameLocks noGrp="1"/>
          </p:cNvGraphicFramePr>
          <p:nvPr>
            <p:ph idx="1"/>
            <p:extLst>
              <p:ext uri="{D42A27DB-BD31-4B8C-83A1-F6EECF244321}">
                <p14:modId xmlns:p14="http://schemas.microsoft.com/office/powerpoint/2010/main" val="4030521901"/>
              </p:ext>
            </p:extLst>
          </p:nvPr>
        </p:nvGraphicFramePr>
        <p:xfrm>
          <a:off x="4629151" y="952022"/>
          <a:ext cx="7117918" cy="51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737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a:extLst>
              <a:ext uri="{FF2B5EF4-FFF2-40B4-BE49-F238E27FC236}">
                <a16:creationId xmlns:a16="http://schemas.microsoft.com/office/drawing/2014/main" id="{3F62EAF0-F7A4-491C-BC17-9921A5578420}"/>
              </a:ext>
            </a:extLst>
          </p:cNvPr>
          <p:cNvPicPr>
            <a:picLocks noChangeAspect="1"/>
          </p:cNvPicPr>
          <p:nvPr/>
        </p:nvPicPr>
        <p:blipFill rotWithShape="1">
          <a:blip r:embed="rId2">
            <a:alphaModFix/>
          </a:blip>
          <a:srcRect t="15710" r="-1" b="-1"/>
          <a:stretch/>
        </p:blipFill>
        <p:spPr>
          <a:xfrm>
            <a:off x="1524" y="10"/>
            <a:ext cx="12188952" cy="6857990"/>
          </a:xfrm>
          <a:prstGeom prst="rect">
            <a:avLst/>
          </a:prstGeom>
        </p:spPr>
      </p:pic>
      <p:sp>
        <p:nvSpPr>
          <p:cNvPr id="32" name="Rectangle 31">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26327-E1F5-C64A-AF65-1664622A6146}"/>
              </a:ext>
            </a:extLst>
          </p:cNvPr>
          <p:cNvSpPr>
            <a:spLocks noGrp="1"/>
          </p:cNvSpPr>
          <p:nvPr>
            <p:ph type="title"/>
          </p:nvPr>
        </p:nvSpPr>
        <p:spPr>
          <a:xfrm>
            <a:off x="522712" y="413175"/>
            <a:ext cx="7229938" cy="1214055"/>
          </a:xfrm>
        </p:spPr>
        <p:txBody>
          <a:bodyPr vert="horz" lIns="91440" tIns="45720" rIns="91440" bIns="45720" rtlCol="0" anchor="b">
            <a:normAutofit/>
          </a:bodyPr>
          <a:lstStyle/>
          <a:p>
            <a:r>
              <a:rPr lang="en-US" sz="6000" dirty="0">
                <a:solidFill>
                  <a:srgbClr val="FFFFFF"/>
                </a:solidFill>
              </a:rPr>
              <a:t>You should take part!</a:t>
            </a:r>
          </a:p>
        </p:txBody>
      </p:sp>
      <p:sp>
        <p:nvSpPr>
          <p:cNvPr id="3" name="Content Placeholder 2">
            <a:extLst>
              <a:ext uri="{FF2B5EF4-FFF2-40B4-BE49-F238E27FC236}">
                <a16:creationId xmlns:a16="http://schemas.microsoft.com/office/drawing/2014/main" id="{577B2067-2148-D74C-868B-06AAAE3AD3B4}"/>
              </a:ext>
            </a:extLst>
          </p:cNvPr>
          <p:cNvSpPr>
            <a:spLocks noGrp="1"/>
          </p:cNvSpPr>
          <p:nvPr>
            <p:ph idx="1"/>
          </p:nvPr>
        </p:nvSpPr>
        <p:spPr>
          <a:xfrm>
            <a:off x="588820" y="1627230"/>
            <a:ext cx="6592272" cy="1327421"/>
          </a:xfrm>
        </p:spPr>
        <p:txBody>
          <a:bodyPr vert="horz" lIns="91440" tIns="45720" rIns="91440" bIns="45720" rtlCol="0" anchor="t">
            <a:normAutofit/>
          </a:bodyPr>
          <a:lstStyle/>
          <a:p>
            <a:pPr marL="0" indent="0">
              <a:buNone/>
            </a:pPr>
            <a:r>
              <a:rPr lang="en-US" sz="2200" dirty="0">
                <a:solidFill>
                  <a:srgbClr val="FFFFFF"/>
                </a:solidFill>
              </a:rPr>
              <a:t>Being in or helping with a study helps the profession, and it helps you!</a:t>
            </a:r>
          </a:p>
        </p:txBody>
      </p:sp>
      <p:grpSp>
        <p:nvGrpSpPr>
          <p:cNvPr id="34" name="Group 33">
            <a:extLst>
              <a:ext uri="{FF2B5EF4-FFF2-40B4-BE49-F238E27FC236}">
                <a16:creationId xmlns:a16="http://schemas.microsoft.com/office/drawing/2014/main" id="{AFCA5498-D019-48A6-B194-72CE1ABB0B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64840" y="236341"/>
            <a:ext cx="2727160" cy="6621659"/>
            <a:chOff x="9464840" y="236341"/>
            <a:chExt cx="2727160" cy="6621659"/>
          </a:xfrm>
        </p:grpSpPr>
        <p:sp>
          <p:nvSpPr>
            <p:cNvPr id="35" name="Oval 34">
              <a:extLst>
                <a:ext uri="{FF2B5EF4-FFF2-40B4-BE49-F238E27FC236}">
                  <a16:creationId xmlns:a16="http://schemas.microsoft.com/office/drawing/2014/main" id="{880BC69F-2340-4181-ADB9-8B7434E96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64840" y="538627"/>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68D1539-E8D8-4BDB-9061-190D14341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8803" y="1206077"/>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90FDF91-C6ED-4CDD-9F62-ABFA2C8E8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38B5A1D-024A-4BFB-A608-C68DA71B1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509" y="516637"/>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38C5DD2-94C4-4737-B4BC-7A35DAB85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804505C-24F5-486F-8661-8249FBD4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2793" y="5536248"/>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77CC497-AB04-4BBC-A3CB-6EFF95AF0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3540" y="61691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D149070-8E66-48F1-948D-17A50C52D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1702762" y="6299355"/>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3363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7"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78" name="Oval 77">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9" name="Freeform: Shape 88">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90" name="Freeform: Shape 89">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91" name="Oval 90">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94" name="Rectangle 93">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100" name="Picture 4" descr="Question Mark Transparent Images | PNG Arts">
            <a:extLst>
              <a:ext uri="{FF2B5EF4-FFF2-40B4-BE49-F238E27FC236}">
                <a16:creationId xmlns:a16="http://schemas.microsoft.com/office/drawing/2014/main" id="{F3418A15-8B31-E249-B4EF-1F0BA784B693}"/>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0194" r="-1" b="4787"/>
          <a:stretch/>
        </p:blipFill>
        <p:spPr bwMode="auto">
          <a:xfrm>
            <a:off x="1525" y="10"/>
            <a:ext cx="1218895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98"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99" name="Oval 98">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6F7DEB8-E763-1540-AE8D-37C57E1F3926}"/>
              </a:ext>
            </a:extLst>
          </p:cNvPr>
          <p:cNvSpPr>
            <a:spLocks noGrp="1"/>
          </p:cNvSpPr>
          <p:nvPr>
            <p:ph type="title"/>
          </p:nvPr>
        </p:nvSpPr>
        <p:spPr>
          <a:xfrm>
            <a:off x="2562606" y="1122363"/>
            <a:ext cx="7063739" cy="2387600"/>
          </a:xfrm>
        </p:spPr>
        <p:txBody>
          <a:bodyPr vert="horz" lIns="91440" tIns="45720" rIns="91440" bIns="45720" rtlCol="0" anchor="b">
            <a:normAutofit/>
          </a:bodyPr>
          <a:lstStyle/>
          <a:p>
            <a:pPr algn="ctr"/>
            <a:r>
              <a:rPr lang="en-US">
                <a:solidFill>
                  <a:srgbClr val="FFFFFF"/>
                </a:solidFill>
              </a:rPr>
              <a:t>Questions?</a:t>
            </a:r>
          </a:p>
        </p:txBody>
      </p:sp>
    </p:spTree>
    <p:extLst>
      <p:ext uri="{BB962C8B-B14F-4D97-AF65-F5344CB8AC3E}">
        <p14:creationId xmlns:p14="http://schemas.microsoft.com/office/powerpoint/2010/main" val="4336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A close-up of a stethoscope and a computer keyboard&#10;&#10;Description automatically generated with medium confidence">
            <a:extLst>
              <a:ext uri="{FF2B5EF4-FFF2-40B4-BE49-F238E27FC236}">
                <a16:creationId xmlns:a16="http://schemas.microsoft.com/office/drawing/2014/main" id="{2D9A01CB-74F0-4925-99B6-BC252F529A2F}"/>
              </a:ext>
            </a:extLst>
          </p:cNvPr>
          <p:cNvPicPr>
            <a:picLocks noChangeAspect="1"/>
          </p:cNvPicPr>
          <p:nvPr/>
        </p:nvPicPr>
        <p:blipFill rotWithShape="1">
          <a:blip r:embed="rId2">
            <a:alphaModFix/>
          </a:blip>
          <a:srcRect t="548" r="-1" b="15160"/>
          <a:stretch/>
        </p:blipFill>
        <p:spPr>
          <a:xfrm>
            <a:off x="1524" y="10"/>
            <a:ext cx="12188952" cy="6857990"/>
          </a:xfrm>
          <a:prstGeom prst="rect">
            <a:avLst/>
          </a:prstGeom>
        </p:spPr>
      </p:pic>
      <p:sp>
        <p:nvSpPr>
          <p:cNvPr id="32" name="Rectangle 31">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DFB561-1C45-EB4C-8776-064B18265932}"/>
              </a:ext>
            </a:extLst>
          </p:cNvPr>
          <p:cNvSpPr>
            <a:spLocks noGrp="1"/>
          </p:cNvSpPr>
          <p:nvPr>
            <p:ph type="title"/>
          </p:nvPr>
        </p:nvSpPr>
        <p:spPr>
          <a:xfrm>
            <a:off x="777240" y="565846"/>
            <a:ext cx="4887458" cy="3610622"/>
          </a:xfrm>
        </p:spPr>
        <p:txBody>
          <a:bodyPr vert="horz" lIns="91440" tIns="45720" rIns="91440" bIns="45720" rtlCol="0" anchor="b">
            <a:normAutofit/>
          </a:bodyPr>
          <a:lstStyle/>
          <a:p>
            <a:r>
              <a:rPr lang="en-US" sz="6000" dirty="0">
                <a:solidFill>
                  <a:srgbClr val="FFFFFF"/>
                </a:solidFill>
              </a:rPr>
              <a:t>Contact Info</a:t>
            </a:r>
          </a:p>
        </p:txBody>
      </p:sp>
      <p:sp>
        <p:nvSpPr>
          <p:cNvPr id="3" name="Content Placeholder 2">
            <a:extLst>
              <a:ext uri="{FF2B5EF4-FFF2-40B4-BE49-F238E27FC236}">
                <a16:creationId xmlns:a16="http://schemas.microsoft.com/office/drawing/2014/main" id="{C3DAF14D-E62F-FA42-868C-04B8F5478B0D}"/>
              </a:ext>
            </a:extLst>
          </p:cNvPr>
          <p:cNvSpPr>
            <a:spLocks noGrp="1"/>
          </p:cNvSpPr>
          <p:nvPr>
            <p:ph idx="1"/>
          </p:nvPr>
        </p:nvSpPr>
        <p:spPr>
          <a:xfrm>
            <a:off x="777240" y="4456143"/>
            <a:ext cx="4887458" cy="1327421"/>
          </a:xfrm>
        </p:spPr>
        <p:txBody>
          <a:bodyPr vert="horz" lIns="91440" tIns="45720" rIns="91440" bIns="45720" rtlCol="0" anchor="t">
            <a:normAutofit/>
          </a:bodyPr>
          <a:lstStyle/>
          <a:p>
            <a:pPr marL="0" indent="0">
              <a:buNone/>
            </a:pPr>
            <a:r>
              <a:rPr lang="en-US" sz="2400" dirty="0" err="1">
                <a:solidFill>
                  <a:srgbClr val="FFFFFF"/>
                </a:solidFill>
              </a:rPr>
              <a:t>cmalaya@parker.edu</a:t>
            </a:r>
            <a:endParaRPr lang="en-US" sz="2400" dirty="0">
              <a:solidFill>
                <a:srgbClr val="FFFFFF"/>
              </a:solidFill>
            </a:endParaRPr>
          </a:p>
        </p:txBody>
      </p:sp>
      <p:grpSp>
        <p:nvGrpSpPr>
          <p:cNvPr id="34" name="Group 33">
            <a:extLst>
              <a:ext uri="{FF2B5EF4-FFF2-40B4-BE49-F238E27FC236}">
                <a16:creationId xmlns:a16="http://schemas.microsoft.com/office/drawing/2014/main" id="{AFCA5498-D019-48A6-B194-72CE1ABB0B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64840" y="236341"/>
            <a:ext cx="2727160" cy="6621659"/>
            <a:chOff x="9464840" y="236341"/>
            <a:chExt cx="2727160" cy="6621659"/>
          </a:xfrm>
        </p:grpSpPr>
        <p:sp>
          <p:nvSpPr>
            <p:cNvPr id="35" name="Oval 34">
              <a:extLst>
                <a:ext uri="{FF2B5EF4-FFF2-40B4-BE49-F238E27FC236}">
                  <a16:creationId xmlns:a16="http://schemas.microsoft.com/office/drawing/2014/main" id="{880BC69F-2340-4181-ADB9-8B7434E96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64840" y="538627"/>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68D1539-E8D8-4BDB-9061-190D14341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8803" y="1206077"/>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90FDF91-C6ED-4CDD-9F62-ABFA2C8E8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38B5A1D-024A-4BFB-A608-C68DA71B1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509" y="516637"/>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38C5DD2-94C4-4737-B4BC-7A35DAB85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804505C-24F5-486F-8661-8249FBD4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2793" y="5536248"/>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77CC497-AB04-4BBC-A3CB-6EFF95AF0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3540" y="61691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D149070-8E66-48F1-948D-17A50C52D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1702762" y="6299355"/>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7253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E166D-F2C0-3742-B508-41D84455E42A}"/>
              </a:ext>
            </a:extLst>
          </p:cNvPr>
          <p:cNvSpPr>
            <a:spLocks noGrp="1"/>
          </p:cNvSpPr>
          <p:nvPr>
            <p:ph type="title"/>
          </p:nvPr>
        </p:nvSpPr>
        <p:spPr>
          <a:xfrm>
            <a:off x="777240" y="777240"/>
            <a:ext cx="4606280" cy="2493876"/>
          </a:xfrm>
        </p:spPr>
        <p:txBody>
          <a:bodyPr anchor="b">
            <a:normAutofit/>
          </a:bodyPr>
          <a:lstStyle/>
          <a:p>
            <a:r>
              <a:rPr lang="en-US" sz="4400"/>
              <a:t>WARNING</a:t>
            </a:r>
          </a:p>
        </p:txBody>
      </p:sp>
      <p:sp>
        <p:nvSpPr>
          <p:cNvPr id="3" name="Content Placeholder 2">
            <a:extLst>
              <a:ext uri="{FF2B5EF4-FFF2-40B4-BE49-F238E27FC236}">
                <a16:creationId xmlns:a16="http://schemas.microsoft.com/office/drawing/2014/main" id="{F45212E6-F75A-0148-A4DD-0459B5BBC3C6}"/>
              </a:ext>
            </a:extLst>
          </p:cNvPr>
          <p:cNvSpPr>
            <a:spLocks noGrp="1"/>
          </p:cNvSpPr>
          <p:nvPr>
            <p:ph idx="1"/>
          </p:nvPr>
        </p:nvSpPr>
        <p:spPr>
          <a:xfrm>
            <a:off x="777240" y="3428999"/>
            <a:ext cx="4606280" cy="2747963"/>
          </a:xfrm>
        </p:spPr>
        <p:txBody>
          <a:bodyPr anchor="t">
            <a:normAutofit/>
          </a:bodyPr>
          <a:lstStyle/>
          <a:p>
            <a:pPr marL="0" indent="0">
              <a:buNone/>
            </a:pPr>
            <a:r>
              <a:rPr lang="en-US" sz="1800" dirty="0"/>
              <a:t>CONCEPTUAL LOGIC AND MATHEMATICS INCOMING</a:t>
            </a:r>
          </a:p>
        </p:txBody>
      </p:sp>
      <p:pic>
        <p:nvPicPr>
          <p:cNvPr id="7" name="Graphic 6" descr="Head with Gears">
            <a:extLst>
              <a:ext uri="{FF2B5EF4-FFF2-40B4-BE49-F238E27FC236}">
                <a16:creationId xmlns:a16="http://schemas.microsoft.com/office/drawing/2014/main" id="{9E175DEB-FEEC-4DFA-B6FE-465C8A89D4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9594" y="2480831"/>
            <a:ext cx="3536756" cy="3536756"/>
          </a:xfrm>
          <a:prstGeom prst="rect">
            <a:avLst/>
          </a:prstGeom>
        </p:spPr>
      </p:pic>
    </p:spTree>
    <p:extLst>
      <p:ext uri="{BB962C8B-B14F-4D97-AF65-F5344CB8AC3E}">
        <p14:creationId xmlns:p14="http://schemas.microsoft.com/office/powerpoint/2010/main" val="1230159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odernDive">
            <a:extLst>
              <a:ext uri="{FF2B5EF4-FFF2-40B4-BE49-F238E27FC236}">
                <a16:creationId xmlns:a16="http://schemas.microsoft.com/office/drawing/2014/main" id="{518B4ECE-1C65-7E4C-B3E1-9C710BFDE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3" y="0"/>
            <a:ext cx="10631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143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5183-6AF6-A546-9CF9-46A2E3B8BC19}"/>
              </a:ext>
            </a:extLst>
          </p:cNvPr>
          <p:cNvSpPr>
            <a:spLocks noGrp="1"/>
          </p:cNvSpPr>
          <p:nvPr>
            <p:ph type="title"/>
          </p:nvPr>
        </p:nvSpPr>
        <p:spPr/>
        <p:txBody>
          <a:bodyPr/>
          <a:lstStyle/>
          <a:p>
            <a:r>
              <a:rPr lang="en-US" dirty="0"/>
              <a:t>The Real Answer</a:t>
            </a:r>
          </a:p>
        </p:txBody>
      </p:sp>
      <p:sp>
        <p:nvSpPr>
          <p:cNvPr id="3" name="Content Placeholder 2">
            <a:extLst>
              <a:ext uri="{FF2B5EF4-FFF2-40B4-BE49-F238E27FC236}">
                <a16:creationId xmlns:a16="http://schemas.microsoft.com/office/drawing/2014/main" id="{59AEC14F-810D-5F48-B61F-EA3F486B0661}"/>
              </a:ext>
            </a:extLst>
          </p:cNvPr>
          <p:cNvSpPr>
            <a:spLocks noGrp="1"/>
          </p:cNvSpPr>
          <p:nvPr>
            <p:ph idx="1"/>
          </p:nvPr>
        </p:nvSpPr>
        <p:spPr/>
        <p:txBody>
          <a:bodyPr>
            <a:normAutofit lnSpcReduction="10000"/>
          </a:bodyPr>
          <a:lstStyle/>
          <a:p>
            <a:r>
              <a:rPr lang="en-US" dirty="0"/>
              <a:t>Modern (Experimental) Statistics</a:t>
            </a:r>
          </a:p>
          <a:p>
            <a:r>
              <a:rPr lang="en-US" dirty="0"/>
              <a:t>Let’s revisit our jury example:</a:t>
            </a:r>
          </a:p>
          <a:p>
            <a:pPr lvl="1"/>
            <a:r>
              <a:rPr lang="en-US" dirty="0"/>
              <a:t>The defendant can either be guilty or innocent </a:t>
            </a:r>
          </a:p>
          <a:p>
            <a:pPr lvl="2"/>
            <a:r>
              <a:rPr lang="en-US" dirty="0"/>
              <a:t>There can be no other possibilities! </a:t>
            </a:r>
          </a:p>
          <a:p>
            <a:pPr lvl="2"/>
            <a:r>
              <a:rPr lang="en-US" dirty="0"/>
              <a:t>(i.e., they cannot be guilty AND innocent at the same time)</a:t>
            </a:r>
          </a:p>
          <a:p>
            <a:pPr lvl="1"/>
            <a:r>
              <a:rPr lang="en-US" dirty="0"/>
              <a:t>We can find the defendant guilty or innocent</a:t>
            </a:r>
          </a:p>
          <a:p>
            <a:pPr lvl="2"/>
            <a:r>
              <a:rPr lang="en-US" dirty="0"/>
              <a:t>There can be no other possibilities! </a:t>
            </a:r>
          </a:p>
          <a:p>
            <a:pPr lvl="2"/>
            <a:r>
              <a:rPr lang="en-US" dirty="0"/>
              <a:t>(i.e., we cannot find them guilty AND innocent at the same time)</a:t>
            </a:r>
          </a:p>
          <a:p>
            <a:pPr lvl="1"/>
            <a:r>
              <a:rPr lang="en-US" dirty="0"/>
              <a:t> We can posit that the defendant is guilty, and then perform a test (e.g., a trial) to see if they are or not</a:t>
            </a:r>
          </a:p>
          <a:p>
            <a:pPr lvl="2"/>
            <a:r>
              <a:rPr lang="en-US" sz="1800" dirty="0"/>
              <a:t>BUT we can never be sure with 100% certainty that what our test told us is true</a:t>
            </a:r>
          </a:p>
          <a:p>
            <a:pPr lvl="2"/>
            <a:r>
              <a:rPr lang="en-US" sz="1800" dirty="0"/>
              <a:t>So we have to be OK with a minimum level of certainty</a:t>
            </a:r>
          </a:p>
          <a:p>
            <a:pPr lvl="3"/>
            <a:r>
              <a:rPr lang="en-US" sz="1800" dirty="0"/>
              <a:t>We call this certainty “alpha,” and we generally set it at a 5% threshold</a:t>
            </a:r>
          </a:p>
          <a:p>
            <a:pPr lvl="1"/>
            <a:r>
              <a:rPr lang="en-US" sz="2200" dirty="0"/>
              <a:t>In this example, this means that with any test, we are OK with a 5% chance of incorrectly finding guilt when the defendant is innocent (Type I error)</a:t>
            </a:r>
          </a:p>
        </p:txBody>
      </p:sp>
    </p:spTree>
    <p:extLst>
      <p:ext uri="{BB962C8B-B14F-4D97-AF65-F5344CB8AC3E}">
        <p14:creationId xmlns:p14="http://schemas.microsoft.com/office/powerpoint/2010/main" val="271447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5183-6AF6-A546-9CF9-46A2E3B8BC19}"/>
              </a:ext>
            </a:extLst>
          </p:cNvPr>
          <p:cNvSpPr>
            <a:spLocks noGrp="1"/>
          </p:cNvSpPr>
          <p:nvPr>
            <p:ph type="title"/>
          </p:nvPr>
        </p:nvSpPr>
        <p:spPr/>
        <p:txBody>
          <a:bodyPr/>
          <a:lstStyle/>
          <a:p>
            <a:r>
              <a:rPr lang="en-US" dirty="0"/>
              <a:t>The Real Answer (</a:t>
            </a:r>
            <a:r>
              <a:rPr lang="en-US" dirty="0" err="1"/>
              <a:t>Con’t</a:t>
            </a:r>
            <a:r>
              <a:rPr lang="en-US" dirty="0"/>
              <a:t>)</a:t>
            </a:r>
          </a:p>
        </p:txBody>
      </p:sp>
      <p:sp>
        <p:nvSpPr>
          <p:cNvPr id="3" name="Content Placeholder 2">
            <a:extLst>
              <a:ext uri="{FF2B5EF4-FFF2-40B4-BE49-F238E27FC236}">
                <a16:creationId xmlns:a16="http://schemas.microsoft.com/office/drawing/2014/main" id="{59AEC14F-810D-5F48-B61F-EA3F486B0661}"/>
              </a:ext>
            </a:extLst>
          </p:cNvPr>
          <p:cNvSpPr>
            <a:spLocks noGrp="1"/>
          </p:cNvSpPr>
          <p:nvPr>
            <p:ph idx="1"/>
          </p:nvPr>
        </p:nvSpPr>
        <p:spPr/>
        <p:txBody>
          <a:bodyPr>
            <a:normAutofit/>
          </a:bodyPr>
          <a:lstStyle/>
          <a:p>
            <a:pPr marL="0" indent="0">
              <a:buNone/>
            </a:pPr>
            <a:r>
              <a:rPr lang="en-US" sz="2200" dirty="0"/>
              <a:t>OK, but back to statistics:</a:t>
            </a:r>
          </a:p>
          <a:p>
            <a:r>
              <a:rPr lang="en-US" sz="2200" dirty="0"/>
              <a:t>Instead of a trial (i.e., guilty or innocent)</a:t>
            </a:r>
          </a:p>
          <a:p>
            <a:r>
              <a:rPr lang="en-US" sz="2200" dirty="0"/>
              <a:t>Statistical significance (i.e., are two groups different or the same)</a:t>
            </a:r>
          </a:p>
          <a:p>
            <a:pPr lvl="1"/>
            <a:r>
              <a:rPr lang="en-US" sz="2000" dirty="0"/>
              <a:t>In statistics, we call these conditions our alternative and null hypotheses</a:t>
            </a:r>
          </a:p>
          <a:p>
            <a:pPr lvl="2"/>
            <a:r>
              <a:rPr lang="en-US" sz="1800" dirty="0"/>
              <a:t>Null: our groups are the same</a:t>
            </a:r>
          </a:p>
          <a:p>
            <a:pPr lvl="2"/>
            <a:r>
              <a:rPr lang="en-US" sz="1800" dirty="0"/>
              <a:t>Alternative: our groups are different</a:t>
            </a:r>
          </a:p>
          <a:p>
            <a:pPr lvl="2"/>
            <a:r>
              <a:rPr lang="en-US" sz="1800" dirty="0"/>
              <a:t>Perform an appropriate statistical test, get a p-value</a:t>
            </a:r>
          </a:p>
          <a:p>
            <a:pPr lvl="2"/>
            <a:r>
              <a:rPr lang="en-US" sz="1800" dirty="0"/>
              <a:t>P-value: “probability” value of finding test results at least as extreme as what we found, given that our null hypothesis is true</a:t>
            </a:r>
          </a:p>
          <a:p>
            <a:pPr lvl="2"/>
            <a:r>
              <a:rPr lang="en-US" sz="1800" dirty="0"/>
              <a:t>If our p-value is below our alpha value, we call that “significant” as the chance of making a Type I error is low</a:t>
            </a:r>
          </a:p>
          <a:p>
            <a:pPr lvl="1"/>
            <a:r>
              <a:rPr lang="en-US" sz="2000" dirty="0"/>
              <a:t>This means that we are OK with up to a 5% chance that we have incorrectly decided our groups are different, even if they are the same! </a:t>
            </a:r>
          </a:p>
        </p:txBody>
      </p:sp>
    </p:spTree>
    <p:extLst>
      <p:ext uri="{BB962C8B-B14F-4D97-AF65-F5344CB8AC3E}">
        <p14:creationId xmlns:p14="http://schemas.microsoft.com/office/powerpoint/2010/main" val="59010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739BF-52FC-4875-B392-4044CC04F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AA1CAD8-1CD4-40E6-B88B-9D4FF5C3D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0D65577D-83CF-47FA-954E-60C70AFDB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01644" cy="6229550"/>
            <a:chOff x="162361" y="253193"/>
            <a:chExt cx="11801644" cy="6229550"/>
          </a:xfrm>
        </p:grpSpPr>
        <p:sp>
          <p:nvSpPr>
            <p:cNvPr id="14" name="Oval 13">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a:xfrm>
            <a:off x="770878" y="952023"/>
            <a:ext cx="10773422" cy="1797530"/>
          </a:xfrm>
        </p:spPr>
        <p:txBody>
          <a:bodyPr anchor="t">
            <a:normAutofit/>
          </a:bodyPr>
          <a:lstStyle/>
          <a:p>
            <a:r>
              <a:rPr lang="en-US" sz="4400" dirty="0"/>
              <a:t>Part I</a:t>
            </a:r>
          </a:p>
        </p:txBody>
      </p:sp>
      <p:graphicFrame>
        <p:nvGraphicFramePr>
          <p:cNvPr id="5" name="Content Placeholder 2">
            <a:extLst>
              <a:ext uri="{FF2B5EF4-FFF2-40B4-BE49-F238E27FC236}">
                <a16:creationId xmlns:a16="http://schemas.microsoft.com/office/drawing/2014/main" id="{93CBB27A-3624-4D17-899F-D548E5F96AE5}"/>
              </a:ext>
            </a:extLst>
          </p:cNvPr>
          <p:cNvGraphicFramePr>
            <a:graphicFrameLocks noGrp="1"/>
          </p:cNvGraphicFramePr>
          <p:nvPr>
            <p:ph idx="1"/>
            <p:extLst>
              <p:ext uri="{D42A27DB-BD31-4B8C-83A1-F6EECF244321}">
                <p14:modId xmlns:p14="http://schemas.microsoft.com/office/powerpoint/2010/main" val="1516318431"/>
              </p:ext>
            </p:extLst>
          </p:nvPr>
        </p:nvGraphicFramePr>
        <p:xfrm>
          <a:off x="777875" y="2886075"/>
          <a:ext cx="10658475" cy="329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24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3FAB-2650-D541-8E5B-AACA906D8EBF}"/>
              </a:ext>
            </a:extLst>
          </p:cNvPr>
          <p:cNvSpPr>
            <a:spLocks noGrp="1"/>
          </p:cNvSpPr>
          <p:nvPr>
            <p:ph type="title"/>
          </p:nvPr>
        </p:nvSpPr>
        <p:spPr/>
        <p:txBody>
          <a:bodyPr/>
          <a:lstStyle/>
          <a:p>
            <a:r>
              <a:rPr lang="en-US" dirty="0"/>
              <a:t>The Real Answer (</a:t>
            </a:r>
            <a:r>
              <a:rPr lang="en-US" dirty="0" err="1"/>
              <a:t>Con’t</a:t>
            </a:r>
            <a:r>
              <a:rPr lang="en-US" dirty="0"/>
              <a:t>)</a:t>
            </a:r>
          </a:p>
        </p:txBody>
      </p:sp>
      <p:sp>
        <p:nvSpPr>
          <p:cNvPr id="3" name="Content Placeholder 2">
            <a:extLst>
              <a:ext uri="{FF2B5EF4-FFF2-40B4-BE49-F238E27FC236}">
                <a16:creationId xmlns:a16="http://schemas.microsoft.com/office/drawing/2014/main" id="{94B9D166-A6BD-9B42-9B22-0C7D811DEDB6}"/>
              </a:ext>
            </a:extLst>
          </p:cNvPr>
          <p:cNvSpPr>
            <a:spLocks noGrp="1"/>
          </p:cNvSpPr>
          <p:nvPr>
            <p:ph idx="1"/>
          </p:nvPr>
        </p:nvSpPr>
        <p:spPr/>
        <p:txBody>
          <a:bodyPr/>
          <a:lstStyle/>
          <a:p>
            <a:r>
              <a:rPr lang="en-US" dirty="0"/>
              <a:t>This means that in a “perfect” study, we still have a 5% chance of incorrectly “finding” a result, when there isn’t one.</a:t>
            </a:r>
          </a:p>
          <a:p>
            <a:r>
              <a:rPr lang="en-US" b="1" dirty="0"/>
              <a:t>Even if we did everything right!</a:t>
            </a:r>
          </a:p>
          <a:p>
            <a:endParaRPr lang="en-US" b="1" dirty="0"/>
          </a:p>
          <a:p>
            <a:r>
              <a:rPr lang="en-US" dirty="0"/>
              <a:t>Imagine this:</a:t>
            </a:r>
          </a:p>
          <a:p>
            <a:pPr lvl="1"/>
            <a:r>
              <a:rPr lang="en-US" dirty="0"/>
              <a:t>We perform the same study, 100 times</a:t>
            </a:r>
          </a:p>
          <a:p>
            <a:pPr lvl="1"/>
            <a:r>
              <a:rPr lang="en-US" dirty="0"/>
              <a:t>How many times would we expect to commit Type I error?</a:t>
            </a:r>
          </a:p>
          <a:p>
            <a:pPr lvl="2"/>
            <a:r>
              <a:rPr lang="en-US" dirty="0"/>
              <a:t>5 times</a:t>
            </a:r>
          </a:p>
          <a:p>
            <a:pPr lvl="2"/>
            <a:r>
              <a:rPr lang="en-US" dirty="0"/>
              <a:t>Which means, on average, 95 of our studies should find the correct result</a:t>
            </a:r>
          </a:p>
          <a:p>
            <a:pPr lvl="2"/>
            <a:r>
              <a:rPr lang="en-US" dirty="0"/>
              <a:t>What are the odds then, that all 100 of our studies commit Type I error?</a:t>
            </a:r>
          </a:p>
          <a:p>
            <a:pPr lvl="3"/>
            <a:r>
              <a:rPr lang="en-US" dirty="0"/>
              <a:t>.05</a:t>
            </a:r>
            <a:r>
              <a:rPr lang="en-US" baseline="30000" dirty="0"/>
              <a:t>number of studies</a:t>
            </a:r>
            <a:endParaRPr lang="en-US" dirty="0"/>
          </a:p>
          <a:p>
            <a:pPr lvl="2"/>
            <a:r>
              <a:rPr lang="en-US" dirty="0"/>
              <a:t>So we’ve minimized the chance of performing a type I error (.05</a:t>
            </a:r>
            <a:r>
              <a:rPr lang="en-US" baseline="30000" dirty="0"/>
              <a:t>100</a:t>
            </a:r>
            <a:r>
              <a:rPr lang="en-US" dirty="0"/>
              <a:t> &lt;&lt; .05)</a:t>
            </a:r>
          </a:p>
          <a:p>
            <a:pPr lvl="1"/>
            <a:r>
              <a:rPr lang="en-US" b="1" dirty="0"/>
              <a:t>This is what reviews can offer us!</a:t>
            </a:r>
          </a:p>
        </p:txBody>
      </p:sp>
    </p:spTree>
    <p:extLst>
      <p:ext uri="{BB962C8B-B14F-4D97-AF65-F5344CB8AC3E}">
        <p14:creationId xmlns:p14="http://schemas.microsoft.com/office/powerpoint/2010/main" val="130052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p:txBody>
          <a:bodyPr/>
          <a:lstStyle/>
          <a:p>
            <a:r>
              <a:rPr lang="en-US"/>
              <a:t>Research?</a:t>
            </a:r>
            <a:endParaRPr lang="en-US" dirty="0"/>
          </a:p>
        </p:txBody>
      </p:sp>
      <p:sp>
        <p:nvSpPr>
          <p:cNvPr id="3" name="Content Placeholder 2">
            <a:extLst>
              <a:ext uri="{FF2B5EF4-FFF2-40B4-BE49-F238E27FC236}">
                <a16:creationId xmlns:a16="http://schemas.microsoft.com/office/drawing/2014/main" id="{290CCEDE-9C91-5346-A30D-C14D42C450E2}"/>
              </a:ext>
            </a:extLst>
          </p:cNvPr>
          <p:cNvSpPr>
            <a:spLocks noGrp="1"/>
          </p:cNvSpPr>
          <p:nvPr>
            <p:ph idx="1"/>
          </p:nvPr>
        </p:nvSpPr>
        <p:spPr>
          <a:xfrm>
            <a:off x="777240" y="1825625"/>
            <a:ext cx="5290344" cy="4351338"/>
          </a:xfrm>
        </p:spPr>
        <p:txBody>
          <a:bodyPr>
            <a:normAutofit lnSpcReduction="10000"/>
          </a:bodyPr>
          <a:lstStyle/>
          <a:p>
            <a:r>
              <a:rPr lang="en-US" dirty="0"/>
              <a:t>Definition:</a:t>
            </a:r>
          </a:p>
          <a:p>
            <a:pPr lvl="1"/>
            <a:r>
              <a:rPr lang="en-US" dirty="0"/>
              <a:t>Systematic inquiry to describe, explain, predict, and control observed phenomena</a:t>
            </a:r>
          </a:p>
          <a:p>
            <a:pPr lvl="2"/>
            <a:r>
              <a:rPr lang="en-US" dirty="0"/>
              <a:t>Naturalists – trying to explain the world around us!</a:t>
            </a:r>
          </a:p>
          <a:p>
            <a:pPr lvl="2"/>
            <a:r>
              <a:rPr lang="en-US" i="1" dirty="0"/>
              <a:t>Systematic</a:t>
            </a:r>
          </a:p>
          <a:p>
            <a:pPr lvl="2"/>
            <a:r>
              <a:rPr lang="en-US" i="1" dirty="0"/>
              <a:t>Repeatable</a:t>
            </a:r>
          </a:p>
          <a:p>
            <a:pPr lvl="2"/>
            <a:r>
              <a:rPr lang="en-US" i="1" dirty="0"/>
              <a:t>Predictive</a:t>
            </a:r>
          </a:p>
          <a:p>
            <a:pPr lvl="2"/>
            <a:r>
              <a:rPr lang="en-US" i="1" dirty="0"/>
              <a:t>(Objective)</a:t>
            </a:r>
          </a:p>
          <a:p>
            <a:pPr lvl="2"/>
            <a:r>
              <a:rPr lang="en-US" i="1" dirty="0"/>
              <a:t>Look for these qualities in papers you read!</a:t>
            </a:r>
          </a:p>
          <a:p>
            <a:pPr lvl="1"/>
            <a:r>
              <a:rPr lang="en-US" dirty="0"/>
              <a:t>Is science sacred?</a:t>
            </a:r>
          </a:p>
          <a:p>
            <a:pPr lvl="2"/>
            <a:r>
              <a:rPr lang="en-US" i="1" dirty="0"/>
              <a:t>NO</a:t>
            </a:r>
          </a:p>
          <a:p>
            <a:pPr lvl="2"/>
            <a:r>
              <a:rPr lang="en-US" i="1" dirty="0"/>
              <a:t>It’s just the best system we have.</a:t>
            </a:r>
          </a:p>
          <a:p>
            <a:pPr lvl="2"/>
            <a:r>
              <a:rPr lang="en-US" i="1" dirty="0"/>
              <a:t> A true scientist would happily replace scientific methods with something else, </a:t>
            </a:r>
            <a:r>
              <a:rPr lang="en-US" b="1" i="1" dirty="0"/>
              <a:t>if there was evidence </a:t>
            </a:r>
            <a:r>
              <a:rPr lang="en-US" i="1" dirty="0"/>
              <a:t>it was better!</a:t>
            </a:r>
          </a:p>
        </p:txBody>
      </p:sp>
      <p:pic>
        <p:nvPicPr>
          <p:cNvPr id="1026" name="Picture 2" descr="Technological Advances in the Medical Laboratory Field">
            <a:extLst>
              <a:ext uri="{FF2B5EF4-FFF2-40B4-BE49-F238E27FC236}">
                <a16:creationId xmlns:a16="http://schemas.microsoft.com/office/drawing/2014/main" id="{4DBE6B38-342E-7042-9C95-AC5B5C01C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5625"/>
            <a:ext cx="529034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1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908DE9-5647-483E-B731-49D34A83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6962B4-5DCE-4745-A877-F7237DA68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3" name="Freeform: Shape 12">
            <a:extLst>
              <a:ext uri="{FF2B5EF4-FFF2-40B4-BE49-F238E27FC236}">
                <a16:creationId xmlns:a16="http://schemas.microsoft.com/office/drawing/2014/main" id="{FFC31C6D-653C-4C57-B226-ED6CE571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2590" y="0"/>
            <a:ext cx="8389411" cy="6858000"/>
          </a:xfrm>
          <a:custGeom>
            <a:avLst/>
            <a:gdLst>
              <a:gd name="connsiteX0" fmla="*/ 1405847 w 8389411"/>
              <a:gd name="connsiteY0" fmla="*/ 0 h 6858000"/>
              <a:gd name="connsiteX1" fmla="*/ 8389411 w 8389411"/>
              <a:gd name="connsiteY1" fmla="*/ 0 h 6858000"/>
              <a:gd name="connsiteX2" fmla="*/ 8389411 w 8389411"/>
              <a:gd name="connsiteY2" fmla="*/ 6858000 h 6858000"/>
              <a:gd name="connsiteX3" fmla="*/ 1403382 w 8389411"/>
              <a:gd name="connsiteY3" fmla="*/ 6858000 h 6858000"/>
              <a:gd name="connsiteX4" fmla="*/ 1126450 w 8389411"/>
              <a:gd name="connsiteY4" fmla="*/ 6554701 h 6858000"/>
              <a:gd name="connsiteX5" fmla="*/ 0 w 8389411"/>
              <a:gd name="connsiteY5" fmla="*/ 3431347 h 6858000"/>
              <a:gd name="connsiteX6" fmla="*/ 1281495 w 8389411"/>
              <a:gd name="connsiteY6" fmla="*/ 129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411" h="6858000">
                <a:moveTo>
                  <a:pt x="1405847" y="0"/>
                </a:moveTo>
                <a:lnTo>
                  <a:pt x="8389411" y="0"/>
                </a:lnTo>
                <a:lnTo>
                  <a:pt x="8389411" y="6858000"/>
                </a:lnTo>
                <a:lnTo>
                  <a:pt x="1403382" y="6858000"/>
                </a:lnTo>
                <a:lnTo>
                  <a:pt x="1126450" y="6554701"/>
                </a:lnTo>
                <a:cubicBezTo>
                  <a:pt x="422736" y="5705928"/>
                  <a:pt x="0" y="4617776"/>
                  <a:pt x="0" y="3431347"/>
                </a:cubicBezTo>
                <a:cubicBezTo>
                  <a:pt x="0" y="2160173"/>
                  <a:pt x="485281" y="1001818"/>
                  <a:pt x="1281495" y="1298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C310B041-3468-403A-926B-E3C1CF443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914" y="299808"/>
            <a:ext cx="11521822" cy="6038357"/>
            <a:chOff x="244914" y="299808"/>
            <a:chExt cx="11521822" cy="6038357"/>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295" y="51570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99" y="574164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0333" y="6032385"/>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914" y="582103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1DEC3C-DE84-8B42-9C38-77D2B7A4C1C6}"/>
              </a:ext>
            </a:extLst>
          </p:cNvPr>
          <p:cNvSpPr>
            <a:spLocks noGrp="1"/>
          </p:cNvSpPr>
          <p:nvPr>
            <p:ph type="title"/>
          </p:nvPr>
        </p:nvSpPr>
        <p:spPr>
          <a:xfrm>
            <a:off x="770878" y="952022"/>
            <a:ext cx="2862591" cy="5157049"/>
          </a:xfrm>
        </p:spPr>
        <p:txBody>
          <a:bodyPr anchor="ctr">
            <a:normAutofit/>
          </a:bodyPr>
          <a:lstStyle/>
          <a:p>
            <a:r>
              <a:rPr lang="en-US" sz="4400" dirty="0"/>
              <a:t>Causality</a:t>
            </a:r>
          </a:p>
        </p:txBody>
      </p:sp>
      <p:grpSp>
        <p:nvGrpSpPr>
          <p:cNvPr id="22" name="Group 21">
            <a:extLst>
              <a:ext uri="{FF2B5EF4-FFF2-40B4-BE49-F238E27FC236}">
                <a16:creationId xmlns:a16="http://schemas.microsoft.com/office/drawing/2014/main" id="{D5525A94-11CB-9F42-A864-B5BCE303734D}"/>
              </a:ext>
            </a:extLst>
          </p:cNvPr>
          <p:cNvGrpSpPr/>
          <p:nvPr/>
        </p:nvGrpSpPr>
        <p:grpSpPr>
          <a:xfrm>
            <a:off x="4303204" y="1226889"/>
            <a:ext cx="7117918" cy="2167200"/>
            <a:chOff x="0" y="242124"/>
            <a:chExt cx="7117918" cy="2167200"/>
          </a:xfrm>
        </p:grpSpPr>
        <p:sp>
          <p:nvSpPr>
            <p:cNvPr id="23" name="Rectangle 22">
              <a:extLst>
                <a:ext uri="{FF2B5EF4-FFF2-40B4-BE49-F238E27FC236}">
                  <a16:creationId xmlns:a16="http://schemas.microsoft.com/office/drawing/2014/main" id="{CB757821-9051-474A-A9A5-9C661737FD8C}"/>
                </a:ext>
              </a:extLst>
            </p:cNvPr>
            <p:cNvSpPr/>
            <p:nvPr/>
          </p:nvSpPr>
          <p:spPr>
            <a:xfrm>
              <a:off x="0" y="242124"/>
              <a:ext cx="7117918" cy="21672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E913B842-F191-5C4B-86B4-8B352157ABE8}"/>
                </a:ext>
              </a:extLst>
            </p:cNvPr>
            <p:cNvSpPr txBox="1"/>
            <p:nvPr/>
          </p:nvSpPr>
          <p:spPr>
            <a:xfrm>
              <a:off x="0" y="242124"/>
              <a:ext cx="7117918" cy="2167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2430" tIns="333248" rIns="55243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Part 1:</a:t>
              </a:r>
            </a:p>
            <a:p>
              <a:pPr marL="342900" lvl="2" indent="-171450" algn="l" defTabSz="711200">
                <a:lnSpc>
                  <a:spcPct val="90000"/>
                </a:lnSpc>
                <a:spcBef>
                  <a:spcPct val="0"/>
                </a:spcBef>
                <a:spcAft>
                  <a:spcPct val="15000"/>
                </a:spcAft>
                <a:buChar char="•"/>
              </a:pPr>
              <a:r>
                <a:rPr lang="en-US" sz="1600" i="1" kern="1200" dirty="0"/>
                <a:t>Causality is influence by which one event, process, state or object contributes to the production of another event, process, state or object…</a:t>
              </a:r>
              <a:endParaRPr lang="en-US" sz="1600" kern="1200" dirty="0"/>
            </a:p>
            <a:p>
              <a:pPr marL="171450" lvl="1" indent="-171450" algn="l" defTabSz="711200">
                <a:lnSpc>
                  <a:spcPct val="90000"/>
                </a:lnSpc>
                <a:spcBef>
                  <a:spcPct val="0"/>
                </a:spcBef>
                <a:spcAft>
                  <a:spcPct val="15000"/>
                </a:spcAft>
                <a:buChar char="•"/>
              </a:pPr>
              <a:r>
                <a:rPr lang="en-US" sz="1600" kern="1200" dirty="0"/>
                <a:t>Part 2:</a:t>
              </a:r>
            </a:p>
            <a:p>
              <a:pPr marL="342900" lvl="2" indent="-171450" algn="l" defTabSz="711200">
                <a:lnSpc>
                  <a:spcPct val="90000"/>
                </a:lnSpc>
                <a:spcBef>
                  <a:spcPct val="0"/>
                </a:spcBef>
                <a:spcAft>
                  <a:spcPct val="15000"/>
                </a:spcAft>
                <a:buChar char="•"/>
              </a:pPr>
              <a:r>
                <a:rPr lang="en-US" sz="1600" i="1" kern="1200" dirty="0"/>
                <a:t>And where the cause is partly responsible for the effect, and the effect is partly dependent on the cause.</a:t>
              </a:r>
              <a:endParaRPr lang="en-US" sz="1600" kern="1200" dirty="0"/>
            </a:p>
          </p:txBody>
        </p:sp>
      </p:grpSp>
      <p:grpSp>
        <p:nvGrpSpPr>
          <p:cNvPr id="25" name="Group 24">
            <a:extLst>
              <a:ext uri="{FF2B5EF4-FFF2-40B4-BE49-F238E27FC236}">
                <a16:creationId xmlns:a16="http://schemas.microsoft.com/office/drawing/2014/main" id="{67FE638E-F015-634E-A4B7-C902138B43DC}"/>
              </a:ext>
            </a:extLst>
          </p:cNvPr>
          <p:cNvGrpSpPr/>
          <p:nvPr/>
        </p:nvGrpSpPr>
        <p:grpSpPr>
          <a:xfrm>
            <a:off x="4294323" y="4215785"/>
            <a:ext cx="7120569" cy="2501676"/>
            <a:chOff x="0" y="1485564"/>
            <a:chExt cx="7117918" cy="3628800"/>
          </a:xfrm>
        </p:grpSpPr>
        <p:sp>
          <p:nvSpPr>
            <p:cNvPr id="26" name="Rectangle 25">
              <a:extLst>
                <a:ext uri="{FF2B5EF4-FFF2-40B4-BE49-F238E27FC236}">
                  <a16:creationId xmlns:a16="http://schemas.microsoft.com/office/drawing/2014/main" id="{E725F588-9F2C-4A48-AE24-AA7FA01C19A2}"/>
                </a:ext>
              </a:extLst>
            </p:cNvPr>
            <p:cNvSpPr/>
            <p:nvPr/>
          </p:nvSpPr>
          <p:spPr>
            <a:xfrm>
              <a:off x="0" y="1485564"/>
              <a:ext cx="7117918" cy="3628800"/>
            </a:xfrm>
            <a:prstGeom prst="rect">
              <a:avLst/>
            </a:prstGeom>
          </p:spPr>
          <p:style>
            <a:lnRef idx="2">
              <a:schemeClr val="accent2">
                <a:hueOff val="-1491394"/>
                <a:satOff val="-496"/>
                <a:lumOff val="705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id="{4BF5FA7B-CFAC-A648-ACD1-D987A9CB40EC}"/>
                </a:ext>
              </a:extLst>
            </p:cNvPr>
            <p:cNvSpPr txBox="1"/>
            <p:nvPr/>
          </p:nvSpPr>
          <p:spPr>
            <a:xfrm>
              <a:off x="0" y="1485564"/>
              <a:ext cx="7117918" cy="3628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2430" tIns="499872" rIns="552430" bIns="170688" numCol="1" spcCol="1270" anchor="t" anchorCtr="0">
              <a:noAutofit/>
            </a:bodyPr>
            <a:lstStyle/>
            <a:p>
              <a:pPr marL="228600" lvl="1" indent="-228600" algn="l" defTabSz="1066800">
                <a:lnSpc>
                  <a:spcPct val="90000"/>
                </a:lnSpc>
                <a:spcBef>
                  <a:spcPct val="0"/>
                </a:spcBef>
                <a:spcAft>
                  <a:spcPct val="15000"/>
                </a:spcAft>
                <a:buChar char="•"/>
              </a:pPr>
              <a:r>
                <a:rPr lang="en-US" sz="1600" b="1" i="1" kern="1200" dirty="0"/>
                <a:t>Temporal precedence </a:t>
              </a:r>
              <a:endParaRPr lang="en-US" sz="1600" b="1" kern="1200" dirty="0"/>
            </a:p>
            <a:p>
              <a:pPr marL="457200" lvl="2" indent="-228600" algn="l" defTabSz="1066800">
                <a:lnSpc>
                  <a:spcPct val="90000"/>
                </a:lnSpc>
                <a:spcBef>
                  <a:spcPct val="0"/>
                </a:spcBef>
                <a:spcAft>
                  <a:spcPct val="15000"/>
                </a:spcAft>
                <a:buChar char="•"/>
              </a:pPr>
              <a:r>
                <a:rPr lang="en-US" sz="1600" i="1" kern="1200" dirty="0"/>
                <a:t>“A” happened before “B” happened</a:t>
              </a:r>
              <a:endParaRPr lang="en-US" sz="1600" kern="1200" dirty="0"/>
            </a:p>
            <a:p>
              <a:pPr marL="228600" lvl="1" indent="-228600" algn="l" defTabSz="1066800">
                <a:lnSpc>
                  <a:spcPct val="90000"/>
                </a:lnSpc>
                <a:spcBef>
                  <a:spcPct val="0"/>
                </a:spcBef>
                <a:spcAft>
                  <a:spcPct val="15000"/>
                </a:spcAft>
                <a:buChar char="•"/>
              </a:pPr>
              <a:r>
                <a:rPr lang="en-US" sz="1600" b="1" i="1" kern="1200" dirty="0"/>
                <a:t>Co-variation</a:t>
              </a:r>
              <a:endParaRPr lang="en-US" sz="1600" b="1" kern="1200" dirty="0"/>
            </a:p>
            <a:p>
              <a:pPr marL="457200" lvl="2" indent="-228600" algn="l" defTabSz="1066800">
                <a:lnSpc>
                  <a:spcPct val="90000"/>
                </a:lnSpc>
                <a:spcBef>
                  <a:spcPct val="0"/>
                </a:spcBef>
                <a:spcAft>
                  <a:spcPct val="15000"/>
                </a:spcAft>
                <a:buChar char="•"/>
              </a:pPr>
              <a:r>
                <a:rPr lang="en-US" sz="1600" i="1" kern="1200" dirty="0"/>
                <a:t>When “A” is present, ”B” happens. When “A” is not present, “B” does not happen</a:t>
              </a:r>
              <a:endParaRPr lang="en-US" sz="1600" kern="1200" dirty="0"/>
            </a:p>
            <a:p>
              <a:pPr marL="228600" lvl="1" indent="-228600" algn="l" defTabSz="1066800">
                <a:lnSpc>
                  <a:spcPct val="90000"/>
                </a:lnSpc>
                <a:spcBef>
                  <a:spcPct val="0"/>
                </a:spcBef>
                <a:spcAft>
                  <a:spcPct val="15000"/>
                </a:spcAft>
                <a:buChar char="•"/>
              </a:pPr>
              <a:r>
                <a:rPr lang="en-US" sz="1600" b="1" i="1" kern="1200" dirty="0"/>
                <a:t>No confounding factors</a:t>
              </a:r>
              <a:endParaRPr lang="en-US" sz="1600" b="1" kern="1200" dirty="0"/>
            </a:p>
            <a:p>
              <a:pPr marL="457200" lvl="2" indent="-228600" algn="l" defTabSz="1066800">
                <a:lnSpc>
                  <a:spcPct val="90000"/>
                </a:lnSpc>
                <a:spcBef>
                  <a:spcPct val="0"/>
                </a:spcBef>
                <a:spcAft>
                  <a:spcPct val="15000"/>
                </a:spcAft>
                <a:buChar char="•"/>
              </a:pPr>
              <a:r>
                <a:rPr lang="en-US" sz="1600" i="1" kern="1200" dirty="0"/>
                <a:t>Does “C” matter? Could it be responsible for the changes in “A” or ”B”?</a:t>
              </a:r>
              <a:endParaRPr lang="en-US" sz="1600" kern="1200" dirty="0"/>
            </a:p>
          </p:txBody>
        </p:sp>
      </p:grpSp>
      <p:grpSp>
        <p:nvGrpSpPr>
          <p:cNvPr id="28" name="Group 27">
            <a:extLst>
              <a:ext uri="{FF2B5EF4-FFF2-40B4-BE49-F238E27FC236}">
                <a16:creationId xmlns:a16="http://schemas.microsoft.com/office/drawing/2014/main" id="{0098A45A-83FC-9F48-8670-A5AD8FD4CE81}"/>
              </a:ext>
            </a:extLst>
          </p:cNvPr>
          <p:cNvGrpSpPr/>
          <p:nvPr/>
        </p:nvGrpSpPr>
        <p:grpSpPr>
          <a:xfrm>
            <a:off x="4046066" y="399483"/>
            <a:ext cx="5611753" cy="807230"/>
            <a:chOff x="355895" y="786804"/>
            <a:chExt cx="4982542" cy="1239840"/>
          </a:xfrm>
        </p:grpSpPr>
        <p:sp>
          <p:nvSpPr>
            <p:cNvPr id="29" name="Rounded Rectangle 28">
              <a:extLst>
                <a:ext uri="{FF2B5EF4-FFF2-40B4-BE49-F238E27FC236}">
                  <a16:creationId xmlns:a16="http://schemas.microsoft.com/office/drawing/2014/main" id="{113C098F-66EA-CE4D-9631-3C37E44D790B}"/>
                </a:ext>
              </a:extLst>
            </p:cNvPr>
            <p:cNvSpPr/>
            <p:nvPr/>
          </p:nvSpPr>
          <p:spPr>
            <a:xfrm>
              <a:off x="355895" y="786804"/>
              <a:ext cx="4982542" cy="12398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Rounded Rectangle 4">
              <a:extLst>
                <a:ext uri="{FF2B5EF4-FFF2-40B4-BE49-F238E27FC236}">
                  <a16:creationId xmlns:a16="http://schemas.microsoft.com/office/drawing/2014/main" id="{DEF756FE-EAC1-0F45-B6FF-E40B9266ABB4}"/>
                </a:ext>
              </a:extLst>
            </p:cNvPr>
            <p:cNvSpPr txBox="1"/>
            <p:nvPr/>
          </p:nvSpPr>
          <p:spPr>
            <a:xfrm>
              <a:off x="416419" y="847328"/>
              <a:ext cx="4861494" cy="1118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328" tIns="0" rIns="188328" bIns="0" numCol="1" spcCol="1270" anchor="ctr" anchorCtr="0">
              <a:noAutofit/>
            </a:bodyPr>
            <a:lstStyle/>
            <a:p>
              <a:pPr marL="0" lvl="0" indent="0" algn="l" defTabSz="1866900">
                <a:lnSpc>
                  <a:spcPct val="90000"/>
                </a:lnSpc>
                <a:spcBef>
                  <a:spcPct val="0"/>
                </a:spcBef>
                <a:spcAft>
                  <a:spcPct val="35000"/>
                </a:spcAft>
                <a:buNone/>
              </a:pPr>
              <a:r>
                <a:rPr lang="en-US" sz="4200" kern="1200" dirty="0"/>
                <a:t>What is causality?</a:t>
              </a:r>
            </a:p>
          </p:txBody>
        </p:sp>
      </p:grpSp>
      <p:grpSp>
        <p:nvGrpSpPr>
          <p:cNvPr id="31" name="Group 30">
            <a:extLst>
              <a:ext uri="{FF2B5EF4-FFF2-40B4-BE49-F238E27FC236}">
                <a16:creationId xmlns:a16="http://schemas.microsoft.com/office/drawing/2014/main" id="{7F32E598-F603-684C-9055-83E1C97C3DFD}"/>
              </a:ext>
            </a:extLst>
          </p:cNvPr>
          <p:cNvGrpSpPr/>
          <p:nvPr/>
        </p:nvGrpSpPr>
        <p:grpSpPr>
          <a:xfrm>
            <a:off x="3968602" y="3394089"/>
            <a:ext cx="5207345" cy="807230"/>
            <a:chOff x="355895" y="1739364"/>
            <a:chExt cx="4982542" cy="1239840"/>
          </a:xfrm>
        </p:grpSpPr>
        <p:sp>
          <p:nvSpPr>
            <p:cNvPr id="32" name="Rounded Rectangle 31">
              <a:extLst>
                <a:ext uri="{FF2B5EF4-FFF2-40B4-BE49-F238E27FC236}">
                  <a16:creationId xmlns:a16="http://schemas.microsoft.com/office/drawing/2014/main" id="{1E2EB1F2-1225-B244-85F5-AE91C3F96E4F}"/>
                </a:ext>
              </a:extLst>
            </p:cNvPr>
            <p:cNvSpPr/>
            <p:nvPr/>
          </p:nvSpPr>
          <p:spPr>
            <a:xfrm>
              <a:off x="355895" y="1739364"/>
              <a:ext cx="4982542" cy="12398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Rounded Rectangle 4">
              <a:extLst>
                <a:ext uri="{FF2B5EF4-FFF2-40B4-BE49-F238E27FC236}">
                  <a16:creationId xmlns:a16="http://schemas.microsoft.com/office/drawing/2014/main" id="{7B3184DB-569A-EE42-95F9-5D3C69561628}"/>
                </a:ext>
              </a:extLst>
            </p:cNvPr>
            <p:cNvSpPr txBox="1"/>
            <p:nvPr/>
          </p:nvSpPr>
          <p:spPr>
            <a:xfrm>
              <a:off x="416419" y="1799888"/>
              <a:ext cx="4861494" cy="1118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328" tIns="0" rIns="188328" bIns="0" numCol="1" spcCol="1270" anchor="ctr" anchorCtr="0">
              <a:noAutofit/>
            </a:bodyPr>
            <a:lstStyle/>
            <a:p>
              <a:pPr marL="0" lvl="0" indent="0" algn="l" defTabSz="1866900">
                <a:lnSpc>
                  <a:spcPct val="90000"/>
                </a:lnSpc>
                <a:spcBef>
                  <a:spcPct val="0"/>
                </a:spcBef>
                <a:spcAft>
                  <a:spcPct val="35000"/>
                </a:spcAft>
                <a:buNone/>
              </a:pPr>
              <a:r>
                <a:rPr lang="en-US" sz="4200" kern="1200" dirty="0"/>
                <a:t>Three requirements:</a:t>
              </a:r>
            </a:p>
          </p:txBody>
        </p:sp>
      </p:grpSp>
    </p:spTree>
    <p:extLst>
      <p:ext uri="{BB962C8B-B14F-4D97-AF65-F5344CB8AC3E}">
        <p14:creationId xmlns:p14="http://schemas.microsoft.com/office/powerpoint/2010/main" val="136519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8645-5B35-DF42-99A6-DF73292C6926}"/>
              </a:ext>
            </a:extLst>
          </p:cNvPr>
          <p:cNvSpPr>
            <a:spLocks noGrp="1"/>
          </p:cNvSpPr>
          <p:nvPr>
            <p:ph type="title"/>
          </p:nvPr>
        </p:nvSpPr>
        <p:spPr/>
        <p:txBody>
          <a:bodyPr/>
          <a:lstStyle/>
          <a:p>
            <a:r>
              <a:rPr lang="en-US" dirty="0"/>
              <a:t>Causality Example</a:t>
            </a:r>
          </a:p>
        </p:txBody>
      </p:sp>
      <p:sp>
        <p:nvSpPr>
          <p:cNvPr id="3" name="Content Placeholder 2">
            <a:extLst>
              <a:ext uri="{FF2B5EF4-FFF2-40B4-BE49-F238E27FC236}">
                <a16:creationId xmlns:a16="http://schemas.microsoft.com/office/drawing/2014/main" id="{235627FD-CF2F-2B4E-B90E-A9FC89DD7B0A}"/>
              </a:ext>
            </a:extLst>
          </p:cNvPr>
          <p:cNvSpPr>
            <a:spLocks noGrp="1"/>
          </p:cNvSpPr>
          <p:nvPr>
            <p:ph idx="1"/>
          </p:nvPr>
        </p:nvSpPr>
        <p:spPr/>
        <p:txBody>
          <a:bodyPr>
            <a:normAutofit/>
          </a:bodyPr>
          <a:lstStyle/>
          <a:p>
            <a:r>
              <a:rPr lang="en-US" sz="2200" dirty="0"/>
              <a:t>You gather data on the number of reported pirates worldwide and global average temperature. You plot these variables against each other and find:</a:t>
            </a:r>
          </a:p>
          <a:p>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04506446"/>
      </p:ext>
    </p:extLst>
  </p:cSld>
  <p:clrMapOvr>
    <a:masterClrMapping/>
  </p:clrMapOvr>
</p:sld>
</file>

<file path=ppt/theme/theme1.xml><?xml version="1.0" encoding="utf-8"?>
<a:theme xmlns:a="http://schemas.openxmlformats.org/drawingml/2006/main" name="ConfettiVTI">
  <a:themeElements>
    <a:clrScheme name="AnalogousFromRegularSeedLeftStep">
      <a:dk1>
        <a:srgbClr val="000000"/>
      </a:dk1>
      <a:lt1>
        <a:srgbClr val="FFFFFF"/>
      </a:lt1>
      <a:dk2>
        <a:srgbClr val="1C2432"/>
      </a:dk2>
      <a:lt2>
        <a:srgbClr val="F0F2F3"/>
      </a:lt2>
      <a:accent1>
        <a:srgbClr val="CE7242"/>
      </a:accent1>
      <a:accent2>
        <a:srgbClr val="BC303B"/>
      </a:accent2>
      <a:accent3>
        <a:srgbClr val="CE4287"/>
      </a:accent3>
      <a:accent4>
        <a:srgbClr val="BC30AF"/>
      </a:accent4>
      <a:accent5>
        <a:srgbClr val="A042CE"/>
      </a:accent5>
      <a:accent6>
        <a:srgbClr val="5B38BE"/>
      </a:accent6>
      <a:hlink>
        <a:srgbClr val="3F93BF"/>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765</TotalTime>
  <Words>4686</Words>
  <Application>Microsoft Macintosh PowerPoint</Application>
  <PresentationFormat>Widescreen</PresentationFormat>
  <Paragraphs>424</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AvenirNext LT Pro Medium</vt:lpstr>
      <vt:lpstr>Calibri</vt:lpstr>
      <vt:lpstr>Gill Sans Nova</vt:lpstr>
      <vt:lpstr>ConfettiVTI</vt:lpstr>
      <vt:lpstr>Scientific Manuscripts</vt:lpstr>
      <vt:lpstr>Introductions</vt:lpstr>
      <vt:lpstr>Before we start</vt:lpstr>
      <vt:lpstr>Objectives</vt:lpstr>
      <vt:lpstr>Goals (Realistically)</vt:lpstr>
      <vt:lpstr>Part I</vt:lpstr>
      <vt:lpstr>Research?</vt:lpstr>
      <vt:lpstr>Causality</vt:lpstr>
      <vt:lpstr>Causality Example</vt:lpstr>
      <vt:lpstr>Causality Example</vt:lpstr>
      <vt:lpstr>Causality Example</vt:lpstr>
      <vt:lpstr>Qualitative vs. Quantitative</vt:lpstr>
      <vt:lpstr>QQ Example</vt:lpstr>
      <vt:lpstr>Experimental v. Observational</vt:lpstr>
      <vt:lpstr>E-O Examples</vt:lpstr>
      <vt:lpstr>E-O Examples (Con’t)</vt:lpstr>
      <vt:lpstr>Hierarchy of Evidence </vt:lpstr>
      <vt:lpstr>Hierarchy</vt:lpstr>
      <vt:lpstr>PowerPoint Presentation</vt:lpstr>
      <vt:lpstr>PowerPoint Presentation</vt:lpstr>
      <vt:lpstr>Blueprint for a Manuscript</vt:lpstr>
      <vt:lpstr>Sections</vt:lpstr>
      <vt:lpstr>Introduction</vt:lpstr>
      <vt:lpstr>Methods</vt:lpstr>
      <vt:lpstr>Results</vt:lpstr>
      <vt:lpstr>Discussion/Conclusion</vt:lpstr>
      <vt:lpstr>To Sum</vt:lpstr>
      <vt:lpstr>Quick Aside</vt:lpstr>
      <vt:lpstr>So now that you have a general idea about research methods and concepts…   What should you read?</vt:lpstr>
      <vt:lpstr>Reviews!</vt:lpstr>
      <vt:lpstr>What is a review?</vt:lpstr>
      <vt:lpstr>Why should you read reviews?</vt:lpstr>
      <vt:lpstr>Why are reviews so great?</vt:lpstr>
      <vt:lpstr>Are all reviews the same?</vt:lpstr>
      <vt:lpstr>Are all reviews the same?</vt:lpstr>
      <vt:lpstr>Narrative Review</vt:lpstr>
      <vt:lpstr>Narrative Review Examples</vt:lpstr>
      <vt:lpstr>Narrative Review Examples</vt:lpstr>
      <vt:lpstr>Narrative Review Examples</vt:lpstr>
      <vt:lpstr>Narrative Review Examples</vt:lpstr>
      <vt:lpstr>Narrative Review</vt:lpstr>
      <vt:lpstr>Rapid Review</vt:lpstr>
      <vt:lpstr>Scoping</vt:lpstr>
      <vt:lpstr>Scoping Checklist</vt:lpstr>
      <vt:lpstr>Scoping Checklist</vt:lpstr>
      <vt:lpstr>Search Terms Example</vt:lpstr>
      <vt:lpstr>Systematic Reviews</vt:lpstr>
      <vt:lpstr>Systematic Reviews</vt:lpstr>
      <vt:lpstr>A Quick Word on Cochrane</vt:lpstr>
      <vt:lpstr>Quick Search</vt:lpstr>
      <vt:lpstr>Meta-Analysis</vt:lpstr>
      <vt:lpstr>Projects Currently Underway</vt:lpstr>
      <vt:lpstr>You should take part!</vt:lpstr>
      <vt:lpstr>Questions?</vt:lpstr>
      <vt:lpstr>Contact Info</vt:lpstr>
      <vt:lpstr>WARNING</vt:lpstr>
      <vt:lpstr>PowerPoint Presentation</vt:lpstr>
      <vt:lpstr>The Real Answer</vt:lpstr>
      <vt:lpstr>The Real Answer (Con’t)</vt:lpstr>
      <vt:lpstr>The Real Answer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Manuscripts</dc:title>
  <dc:creator>Malaya, Chris</dc:creator>
  <cp:lastModifiedBy>Malaya, Chris</cp:lastModifiedBy>
  <cp:revision>18</cp:revision>
  <dcterms:created xsi:type="dcterms:W3CDTF">2021-06-17T02:51:00Z</dcterms:created>
  <dcterms:modified xsi:type="dcterms:W3CDTF">2021-06-17T15:36:52Z</dcterms:modified>
</cp:coreProperties>
</file>