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Acumin Pro 1" panose="020B0604020202020204" charset="0"/>
      <p:regular r:id="rId26"/>
    </p:embeddedFont>
    <p:embeddedFont>
      <p:font typeface="Acumin Pro 2" panose="020B0604020202020204" charset="0"/>
      <p:regular r:id="rId27"/>
    </p:embeddedFont>
    <p:embeddedFont>
      <p:font typeface="Alegreya Sans Black" panose="020B0604020202020204" charset="0"/>
      <p:regular r:id="rId28"/>
    </p:embeddedFont>
    <p:embeddedFont>
      <p:font typeface="Alegreya Sans SC Black" panose="020B0604020202020204" charset="0"/>
      <p:regular r:id="rId29"/>
    </p:embeddedFont>
    <p:embeddedFont>
      <p:font typeface="Anteb" panose="020B0604020202020204" charset="0"/>
      <p:regular r:id="rId30"/>
    </p:embeddedFont>
    <p:embeddedFont>
      <p:font typeface="Anteb Bold" panose="020B0604020202020204" charset="0"/>
      <p:regular r:id="rId31"/>
    </p:embeddedFont>
    <p:embeddedFont>
      <p:font typeface="Arimo" panose="020B0604020202020204" charset="0"/>
      <p:regular r:id="rId32"/>
    </p:embeddedFont>
    <p:embeddedFont>
      <p:font typeface="Arimo Bold" panose="020B0604020202020204" charset="0"/>
      <p:regular r:id="rId33"/>
    </p:embeddedFont>
    <p:embeddedFont>
      <p:font typeface="Calibri" panose="020F0502020204030204" pitchFamily="34" charset="0"/>
      <p:regular r:id="rId34"/>
      <p:bold r:id="rId35"/>
      <p:italic r:id="rId36"/>
      <p:boldItalic r:id="rId37"/>
    </p:embeddedFont>
    <p:embeddedFont>
      <p:font typeface="Fredoka One" panose="02000000000000000000" pitchFamily="2" charset="0"/>
      <p:regular r:id="rId38"/>
    </p:embeddedFont>
    <p:embeddedFont>
      <p:font typeface="League Spartan" panose="020B0604020202020204" charset="0"/>
      <p:regular r:id="rId39"/>
    </p:embeddedFont>
    <p:embeddedFont>
      <p:font typeface="Montserrat Extra-Bold" panose="020B0604020202020204" charset="0"/>
      <p:regular r:id="rId40"/>
    </p:embeddedFont>
    <p:embeddedFont>
      <p:font typeface="Montserrat Extra-Bold Bold" panose="020B0604020202020204" charset="0"/>
      <p:regular r:id="rId41"/>
    </p:embeddedFont>
    <p:embeddedFont>
      <p:font typeface="Montserrat Semi-Bold" panose="020B0604020202020204" charset="0"/>
      <p:regular r:id="rId42"/>
    </p:embeddedFont>
    <p:embeddedFont>
      <p:font typeface="Montserrat Semi-Bold Bold"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21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7.svg"/><Relationship Id="rId7" Type="http://schemas.openxmlformats.org/officeDocument/2006/relationships/image" Target="../media/image22.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17.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1.sv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43.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2.sv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1.png"/><Relationship Id="rId3" Type="http://schemas.openxmlformats.org/officeDocument/2006/relationships/image" Target="../media/image4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svg"/><Relationship Id="rId5" Type="http://schemas.openxmlformats.org/officeDocument/2006/relationships/image" Target="../media/image7.svg"/><Relationship Id="rId1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22.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19400" y="1962150"/>
            <a:ext cx="1219200" cy="121920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790266" y="-117474"/>
            <a:ext cx="10594842" cy="10594842"/>
          </a:xfrm>
          <a:prstGeom prst="rect">
            <a:avLst/>
          </a:prstGeom>
        </p:spPr>
      </p:pic>
      <p:sp>
        <p:nvSpPr>
          <p:cNvPr id="4" name="AutoShape 4"/>
          <p:cNvSpPr/>
          <p:nvPr/>
        </p:nvSpPr>
        <p:spPr>
          <a:xfrm>
            <a:off x="18168212" y="-117474"/>
            <a:ext cx="239576" cy="10687744"/>
          </a:xfrm>
          <a:prstGeom prst="rect">
            <a:avLst/>
          </a:prstGeom>
          <a:solidFill>
            <a:srgbClr val="DBBF82"/>
          </a:solidFill>
        </p:spPr>
      </p:sp>
      <p:pic>
        <p:nvPicPr>
          <p:cNvPr id="5" name="Picture 5"/>
          <p:cNvPicPr>
            <a:picLocks noChangeAspect="1"/>
          </p:cNvPicPr>
          <p:nvPr/>
        </p:nvPicPr>
        <p:blipFill>
          <a:blip r:embed="rId7">
            <a:alphaModFix amt="9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15009" y="-297517"/>
            <a:ext cx="10915091" cy="10954928"/>
          </a:xfrm>
          <a:prstGeom prst="rect">
            <a:avLst/>
          </a:prstGeom>
        </p:spPr>
      </p:pic>
      <p:sp>
        <p:nvSpPr>
          <p:cNvPr id="6" name="AutoShape 6"/>
          <p:cNvSpPr/>
          <p:nvPr/>
        </p:nvSpPr>
        <p:spPr>
          <a:xfrm>
            <a:off x="-119788" y="-117474"/>
            <a:ext cx="239576" cy="10687744"/>
          </a:xfrm>
          <a:prstGeom prst="rect">
            <a:avLst/>
          </a:prstGeom>
          <a:solidFill>
            <a:srgbClr val="DBBF82"/>
          </a:solidFill>
        </p:spPr>
      </p:sp>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8700" y="9261040"/>
            <a:ext cx="258713" cy="258713"/>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876422" y="9261040"/>
            <a:ext cx="258713" cy="25871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800308" y="9258300"/>
            <a:ext cx="258713" cy="264193"/>
          </a:xfrm>
          <a:prstGeom prst="rect">
            <a:avLst/>
          </a:prstGeom>
        </p:spPr>
      </p:pic>
      <p:grpSp>
        <p:nvGrpSpPr>
          <p:cNvPr id="10" name="Group 10"/>
          <p:cNvGrpSpPr/>
          <p:nvPr/>
        </p:nvGrpSpPr>
        <p:grpSpPr>
          <a:xfrm>
            <a:off x="10590165" y="-1383335"/>
            <a:ext cx="3135647" cy="2531721"/>
            <a:chOff x="0" y="0"/>
            <a:chExt cx="6350000" cy="5126990"/>
          </a:xfrm>
        </p:grpSpPr>
        <p:sp>
          <p:nvSpPr>
            <p:cNvPr id="11" name="Freeform 11"/>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EFEF89"/>
            </a:solidFill>
          </p:spPr>
        </p:sp>
      </p:grpSp>
      <p:grpSp>
        <p:nvGrpSpPr>
          <p:cNvPr id="12" name="Group 12"/>
          <p:cNvGrpSpPr/>
          <p:nvPr/>
        </p:nvGrpSpPr>
        <p:grpSpPr>
          <a:xfrm>
            <a:off x="12933753" y="-1383335"/>
            <a:ext cx="3135647" cy="2531721"/>
            <a:chOff x="0" y="0"/>
            <a:chExt cx="6350000" cy="5126990"/>
          </a:xfrm>
        </p:grpSpPr>
        <p:sp>
          <p:nvSpPr>
            <p:cNvPr id="13" name="Freeform 13"/>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FF1D1"/>
            </a:solidFill>
          </p:spPr>
        </p:sp>
      </p:grpSp>
      <p:grpSp>
        <p:nvGrpSpPr>
          <p:cNvPr id="14" name="Group 14"/>
          <p:cNvGrpSpPr/>
          <p:nvPr/>
        </p:nvGrpSpPr>
        <p:grpSpPr>
          <a:xfrm>
            <a:off x="15152353" y="-1323951"/>
            <a:ext cx="3135647" cy="2531721"/>
            <a:chOff x="0" y="0"/>
            <a:chExt cx="6350000" cy="5126990"/>
          </a:xfrm>
        </p:grpSpPr>
        <p:sp>
          <p:nvSpPr>
            <p:cNvPr id="15" name="Freeform 15"/>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DBBF82"/>
            </a:solidFill>
          </p:spPr>
        </p:sp>
      </p:grpSp>
      <p:pic>
        <p:nvPicPr>
          <p:cNvPr id="16" name="Picture 16"/>
          <p:cNvPicPr>
            <a:picLocks noChangeAspect="1"/>
          </p:cNvPicPr>
          <p:nvPr/>
        </p:nvPicPr>
        <p:blipFill>
          <a:blip r:embed="rId15"/>
          <a:srcRect/>
          <a:stretch>
            <a:fillRect/>
          </a:stretch>
        </p:blipFill>
        <p:spPr>
          <a:xfrm>
            <a:off x="12798813" y="2835866"/>
            <a:ext cx="2577747" cy="2577747"/>
          </a:xfrm>
          <a:prstGeom prst="rect">
            <a:avLst/>
          </a:prstGeom>
        </p:spPr>
      </p:pic>
      <p:pic>
        <p:nvPicPr>
          <p:cNvPr id="17" name="Picture 17"/>
          <p:cNvPicPr>
            <a:picLocks noChangeAspect="1"/>
          </p:cNvPicPr>
          <p:nvPr/>
        </p:nvPicPr>
        <p:blipFill>
          <a:blip r:embed="rId16"/>
          <a:srcRect/>
          <a:stretch>
            <a:fillRect/>
          </a:stretch>
        </p:blipFill>
        <p:spPr>
          <a:xfrm>
            <a:off x="11230629" y="6086190"/>
            <a:ext cx="4990366" cy="2767990"/>
          </a:xfrm>
          <a:prstGeom prst="rect">
            <a:avLst/>
          </a:prstGeom>
        </p:spPr>
      </p:pic>
      <p:sp>
        <p:nvSpPr>
          <p:cNvPr id="18" name="TextBox 18"/>
          <p:cNvSpPr txBox="1"/>
          <p:nvPr/>
        </p:nvSpPr>
        <p:spPr>
          <a:xfrm>
            <a:off x="1028700" y="942975"/>
            <a:ext cx="2510382" cy="443865"/>
          </a:xfrm>
          <a:prstGeom prst="rect">
            <a:avLst/>
          </a:prstGeom>
        </p:spPr>
        <p:txBody>
          <a:bodyPr lIns="0" tIns="0" rIns="0" bIns="0" rtlCol="0" anchor="t">
            <a:spAutoFit/>
          </a:bodyPr>
          <a:lstStyle/>
          <a:p>
            <a:pPr>
              <a:lnSpc>
                <a:spcPts val="3359"/>
              </a:lnSpc>
              <a:spcBef>
                <a:spcPct val="0"/>
              </a:spcBef>
            </a:pPr>
            <a:r>
              <a:rPr lang="en-US" sz="2400">
                <a:solidFill>
                  <a:srgbClr val="FFF1D1"/>
                </a:solidFill>
                <a:latin typeface="Anteb Bold"/>
              </a:rPr>
              <a:t>08.2022</a:t>
            </a:r>
          </a:p>
        </p:txBody>
      </p:sp>
      <p:sp>
        <p:nvSpPr>
          <p:cNvPr id="19" name="TextBox 19"/>
          <p:cNvSpPr txBox="1"/>
          <p:nvPr/>
        </p:nvSpPr>
        <p:spPr>
          <a:xfrm>
            <a:off x="881601" y="2281263"/>
            <a:ext cx="10354839" cy="5617845"/>
          </a:xfrm>
          <a:prstGeom prst="rect">
            <a:avLst/>
          </a:prstGeom>
        </p:spPr>
        <p:txBody>
          <a:bodyPr lIns="0" tIns="0" rIns="0" bIns="0" rtlCol="0" anchor="t">
            <a:spAutoFit/>
          </a:bodyPr>
          <a:lstStyle/>
          <a:p>
            <a:pPr>
              <a:lnSpc>
                <a:spcPts val="10399"/>
              </a:lnSpc>
            </a:pPr>
            <a:r>
              <a:rPr lang="en-US" sz="9999" spc="179">
                <a:solidFill>
                  <a:srgbClr val="FFF1D1"/>
                </a:solidFill>
                <a:latin typeface="League Spartan"/>
              </a:rPr>
              <a:t>PARKER UNIVERSITY QEP </a:t>
            </a:r>
          </a:p>
          <a:p>
            <a:pPr>
              <a:lnSpc>
                <a:spcPts val="2911"/>
              </a:lnSpc>
            </a:pPr>
            <a:endParaRPr lang="en-US" sz="9999" spc="179">
              <a:solidFill>
                <a:srgbClr val="FFF1D1"/>
              </a:solidFill>
              <a:latin typeface="League Spartan"/>
            </a:endParaRPr>
          </a:p>
          <a:p>
            <a:pPr>
              <a:lnSpc>
                <a:spcPts val="2911"/>
              </a:lnSpc>
            </a:pPr>
            <a:endParaRPr lang="en-US" sz="9999" spc="179">
              <a:solidFill>
                <a:srgbClr val="FFF1D1"/>
              </a:solidFill>
              <a:latin typeface="League Spartan"/>
            </a:endParaRPr>
          </a:p>
          <a:p>
            <a:pPr>
              <a:lnSpc>
                <a:spcPts val="2911"/>
              </a:lnSpc>
            </a:pPr>
            <a:r>
              <a:rPr lang="en-US" sz="2799" spc="50">
                <a:solidFill>
                  <a:srgbClr val="FFF1D1"/>
                </a:solidFill>
                <a:latin typeface="League Spartan"/>
              </a:rPr>
              <a:t>QUALITY ENHANCEMENT PLAN</a:t>
            </a:r>
          </a:p>
          <a:p>
            <a:pPr>
              <a:lnSpc>
                <a:spcPts val="2911"/>
              </a:lnSpc>
            </a:pPr>
            <a:endParaRPr lang="en-US" sz="2799" spc="50">
              <a:solidFill>
                <a:srgbClr val="FFF1D1"/>
              </a:solidFill>
              <a:latin typeface="League Spartan"/>
            </a:endParaRPr>
          </a:p>
          <a:p>
            <a:pPr>
              <a:lnSpc>
                <a:spcPts val="2080"/>
              </a:lnSpc>
            </a:pPr>
            <a:r>
              <a:rPr lang="en-US" sz="2000" spc="36">
                <a:solidFill>
                  <a:srgbClr val="FFF1D1"/>
                </a:solidFill>
                <a:latin typeface="League Spartan"/>
              </a:rPr>
              <a:t>DR. MANDY SMITH</a:t>
            </a:r>
          </a:p>
        </p:txBody>
      </p:sp>
      <p:sp>
        <p:nvSpPr>
          <p:cNvPr id="20" name="TextBox 20"/>
          <p:cNvSpPr txBox="1"/>
          <p:nvPr/>
        </p:nvSpPr>
        <p:spPr>
          <a:xfrm>
            <a:off x="1479073" y="9207973"/>
            <a:ext cx="1387824" cy="302260"/>
          </a:xfrm>
          <a:prstGeom prst="rect">
            <a:avLst/>
          </a:prstGeom>
        </p:spPr>
        <p:txBody>
          <a:bodyPr lIns="0" tIns="0" rIns="0" bIns="0" rtlCol="0" anchor="t">
            <a:spAutoFit/>
          </a:bodyPr>
          <a:lstStyle/>
          <a:p>
            <a:pPr>
              <a:lnSpc>
                <a:spcPts val="2239"/>
              </a:lnSpc>
              <a:spcBef>
                <a:spcPct val="0"/>
              </a:spcBef>
            </a:pPr>
            <a:r>
              <a:rPr lang="en-US" sz="1599">
                <a:solidFill>
                  <a:srgbClr val="FFF1D1"/>
                </a:solidFill>
                <a:latin typeface="Anteb"/>
              </a:rPr>
              <a:t>972-438-6932</a:t>
            </a:r>
          </a:p>
        </p:txBody>
      </p:sp>
      <p:sp>
        <p:nvSpPr>
          <p:cNvPr id="21" name="TextBox 21"/>
          <p:cNvSpPr txBox="1"/>
          <p:nvPr/>
        </p:nvSpPr>
        <p:spPr>
          <a:xfrm>
            <a:off x="3342194" y="9207973"/>
            <a:ext cx="2465790" cy="302260"/>
          </a:xfrm>
          <a:prstGeom prst="rect">
            <a:avLst/>
          </a:prstGeom>
        </p:spPr>
        <p:txBody>
          <a:bodyPr lIns="0" tIns="0" rIns="0" bIns="0" rtlCol="0" anchor="t">
            <a:spAutoFit/>
          </a:bodyPr>
          <a:lstStyle/>
          <a:p>
            <a:pPr>
              <a:lnSpc>
                <a:spcPts val="2239"/>
              </a:lnSpc>
              <a:spcBef>
                <a:spcPct val="0"/>
              </a:spcBef>
            </a:pPr>
            <a:r>
              <a:rPr lang="en-US" sz="1599">
                <a:solidFill>
                  <a:srgbClr val="FFF1D1"/>
                </a:solidFill>
                <a:latin typeface="Anteb"/>
              </a:rPr>
              <a:t>mandysmith@parker.edu</a:t>
            </a:r>
          </a:p>
        </p:txBody>
      </p:sp>
      <p:sp>
        <p:nvSpPr>
          <p:cNvPr id="22" name="TextBox 22"/>
          <p:cNvSpPr txBox="1"/>
          <p:nvPr/>
        </p:nvSpPr>
        <p:spPr>
          <a:xfrm>
            <a:off x="6249520" y="9191625"/>
            <a:ext cx="2430308" cy="302260"/>
          </a:xfrm>
          <a:prstGeom prst="rect">
            <a:avLst/>
          </a:prstGeom>
        </p:spPr>
        <p:txBody>
          <a:bodyPr lIns="0" tIns="0" rIns="0" bIns="0" rtlCol="0" anchor="t">
            <a:spAutoFit/>
          </a:bodyPr>
          <a:lstStyle/>
          <a:p>
            <a:pPr>
              <a:lnSpc>
                <a:spcPts val="2239"/>
              </a:lnSpc>
              <a:spcBef>
                <a:spcPct val="0"/>
              </a:spcBef>
            </a:pPr>
            <a:r>
              <a:rPr lang="en-US" sz="1599">
                <a:solidFill>
                  <a:srgbClr val="FFF1D1"/>
                </a:solidFill>
                <a:latin typeface="Anteb"/>
              </a:rPr>
              <a:t>my.parker.edu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12124" y="1292744"/>
            <a:ext cx="10915091" cy="10954928"/>
          </a:xfrm>
          <a:prstGeom prst="rect">
            <a:avLst/>
          </a:prstGeom>
        </p:spPr>
      </p:pic>
      <p:pic>
        <p:nvPicPr>
          <p:cNvPr id="3" name="Picture 3"/>
          <p:cNvPicPr>
            <a:picLocks noChangeAspect="1"/>
          </p:cNvPicPr>
          <p:nvPr/>
        </p:nvPicPr>
        <p:blipFill>
          <a:blip r:embed="rId4"/>
          <a:srcRect/>
          <a:stretch>
            <a:fillRect/>
          </a:stretch>
        </p:blipFill>
        <p:spPr>
          <a:xfrm>
            <a:off x="7448482" y="384263"/>
            <a:ext cx="1288874" cy="1288874"/>
          </a:xfrm>
          <a:prstGeom prst="rect">
            <a:avLst/>
          </a:prstGeom>
        </p:spPr>
      </p:pic>
      <p:sp>
        <p:nvSpPr>
          <p:cNvPr id="4" name="TextBox 4"/>
          <p:cNvSpPr txBox="1"/>
          <p:nvPr/>
        </p:nvSpPr>
        <p:spPr>
          <a:xfrm>
            <a:off x="2977473" y="1720762"/>
            <a:ext cx="12060370" cy="1002309"/>
          </a:xfrm>
          <a:prstGeom prst="rect">
            <a:avLst/>
          </a:prstGeom>
        </p:spPr>
        <p:txBody>
          <a:bodyPr lIns="0" tIns="0" rIns="0" bIns="0" rtlCol="0" anchor="t">
            <a:spAutoFit/>
          </a:bodyPr>
          <a:lstStyle/>
          <a:p>
            <a:pPr>
              <a:lnSpc>
                <a:spcPts val="6314"/>
              </a:lnSpc>
            </a:pPr>
            <a:r>
              <a:rPr lang="en-US" sz="6938" spc="298">
                <a:solidFill>
                  <a:srgbClr val="FFF1D1"/>
                </a:solidFill>
                <a:latin typeface="Alegreya Sans SC Black"/>
              </a:rPr>
              <a:t>QEP SIGNATURE COURSE</a:t>
            </a:r>
          </a:p>
        </p:txBody>
      </p:sp>
      <p:sp>
        <p:nvSpPr>
          <p:cNvPr id="5" name="TextBox 5"/>
          <p:cNvSpPr txBox="1"/>
          <p:nvPr/>
        </p:nvSpPr>
        <p:spPr>
          <a:xfrm>
            <a:off x="4258548" y="3312792"/>
            <a:ext cx="9770905" cy="4267200"/>
          </a:xfrm>
          <a:prstGeom prst="rect">
            <a:avLst/>
          </a:prstGeom>
        </p:spPr>
        <p:txBody>
          <a:bodyPr lIns="0" tIns="0" rIns="0" bIns="0" rtlCol="0" anchor="t">
            <a:spAutoFit/>
          </a:bodyPr>
          <a:lstStyle/>
          <a:p>
            <a:pPr>
              <a:lnSpc>
                <a:spcPts val="4200"/>
              </a:lnSpc>
            </a:pPr>
            <a:r>
              <a:rPr lang="en-US" sz="3000">
                <a:solidFill>
                  <a:srgbClr val="FFF1D1"/>
                </a:solidFill>
                <a:latin typeface="Arimo"/>
              </a:rPr>
              <a:t>Why be a QEP Signature Course?</a:t>
            </a:r>
          </a:p>
          <a:p>
            <a:pPr>
              <a:lnSpc>
                <a:spcPts val="4200"/>
              </a:lnSpc>
            </a:pPr>
            <a:endParaRPr lang="en-US" sz="3000">
              <a:solidFill>
                <a:srgbClr val="FFF1D1"/>
              </a:solidFill>
              <a:latin typeface="Arimo"/>
            </a:endParaRPr>
          </a:p>
          <a:p>
            <a:pPr marL="647700" lvl="1" indent="-323850">
              <a:lnSpc>
                <a:spcPts val="4200"/>
              </a:lnSpc>
              <a:buFont typeface="Arial"/>
              <a:buChar char="•"/>
            </a:pPr>
            <a:r>
              <a:rPr lang="en-US" sz="3000">
                <a:solidFill>
                  <a:srgbClr val="FFF1D1"/>
                </a:solidFill>
                <a:latin typeface="Arimo"/>
              </a:rPr>
              <a:t>Assists the university in raising quality and standards for student lifelong learning</a:t>
            </a:r>
          </a:p>
          <a:p>
            <a:pPr marL="647700" lvl="1" indent="-323850">
              <a:lnSpc>
                <a:spcPts val="4200"/>
              </a:lnSpc>
              <a:buFont typeface="Arial"/>
              <a:buChar char="•"/>
            </a:pPr>
            <a:r>
              <a:rPr lang="en-US" sz="3000">
                <a:solidFill>
                  <a:srgbClr val="FFF1D1"/>
                </a:solidFill>
                <a:latin typeface="Arimo"/>
              </a:rPr>
              <a:t>Low commitment of time</a:t>
            </a:r>
          </a:p>
          <a:p>
            <a:pPr marL="647700" lvl="1" indent="-323850">
              <a:lnSpc>
                <a:spcPts val="4200"/>
              </a:lnSpc>
              <a:buFont typeface="Arial"/>
              <a:buChar char="•"/>
            </a:pPr>
            <a:r>
              <a:rPr lang="en-US" sz="3000">
                <a:solidFill>
                  <a:srgbClr val="FFF1D1"/>
                </a:solidFill>
                <a:latin typeface="Arimo"/>
              </a:rPr>
              <a:t>High rewards </a:t>
            </a:r>
          </a:p>
          <a:p>
            <a:pPr marL="1295400" lvl="2" indent="-431800">
              <a:lnSpc>
                <a:spcPts val="4200"/>
              </a:lnSpc>
              <a:buFont typeface="Arial"/>
              <a:buChar char="•"/>
            </a:pPr>
            <a:r>
              <a:rPr lang="en-US" sz="3000">
                <a:solidFill>
                  <a:srgbClr val="FFF1D1"/>
                </a:solidFill>
                <a:latin typeface="Arimo"/>
              </a:rPr>
              <a:t>Portfolio builder</a:t>
            </a:r>
          </a:p>
          <a:p>
            <a:pPr marL="1295400" lvl="2" indent="-431800">
              <a:lnSpc>
                <a:spcPts val="4200"/>
              </a:lnSpc>
              <a:spcBef>
                <a:spcPct val="0"/>
              </a:spcBef>
              <a:buFont typeface="Arial"/>
              <a:buChar char="•"/>
            </a:pPr>
            <a:r>
              <a:rPr lang="en-US" sz="3000">
                <a:solidFill>
                  <a:srgbClr val="FFF1D1"/>
                </a:solidFill>
                <a:latin typeface="Arimo"/>
              </a:rPr>
              <a:t>Monetary incentive ($200)</a:t>
            </a:r>
          </a:p>
        </p:txBody>
      </p:sp>
      <p:grpSp>
        <p:nvGrpSpPr>
          <p:cNvPr id="6" name="Group 6"/>
          <p:cNvGrpSpPr/>
          <p:nvPr/>
        </p:nvGrpSpPr>
        <p:grpSpPr>
          <a:xfrm>
            <a:off x="6859814" y="8358256"/>
            <a:ext cx="2466210" cy="1545837"/>
            <a:chOff x="0" y="0"/>
            <a:chExt cx="649537" cy="407134"/>
          </a:xfrm>
        </p:grpSpPr>
        <p:sp>
          <p:nvSpPr>
            <p:cNvPr id="7" name="Freeform 7"/>
            <p:cNvSpPr/>
            <p:nvPr/>
          </p:nvSpPr>
          <p:spPr>
            <a:xfrm>
              <a:off x="0" y="0"/>
              <a:ext cx="649537" cy="407134"/>
            </a:xfrm>
            <a:custGeom>
              <a:avLst/>
              <a:gdLst/>
              <a:ahLst/>
              <a:cxnLst/>
              <a:rect l="l" t="t" r="r" b="b"/>
              <a:pathLst>
                <a:path w="649537" h="407134">
                  <a:moveTo>
                    <a:pt x="0" y="0"/>
                  </a:moveTo>
                  <a:lnTo>
                    <a:pt x="649537" y="0"/>
                  </a:lnTo>
                  <a:lnTo>
                    <a:pt x="649537" y="407134"/>
                  </a:lnTo>
                  <a:lnTo>
                    <a:pt x="0" y="407134"/>
                  </a:lnTo>
                  <a:close/>
                </a:path>
              </a:pathLst>
            </a:custGeom>
            <a:solidFill>
              <a:srgbClr val="FFF1D1"/>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2239"/>
                </a:lnSpc>
              </a:pPr>
              <a:endParaRPr/>
            </a:p>
          </p:txBody>
        </p:sp>
      </p:grpSp>
      <p:pic>
        <p:nvPicPr>
          <p:cNvPr id="9" name="Picture 9"/>
          <p:cNvPicPr>
            <a:picLocks noChangeAspect="1"/>
          </p:cNvPicPr>
          <p:nvPr/>
        </p:nvPicPr>
        <p:blipFill>
          <a:blip r:embed="rId5"/>
          <a:srcRect/>
          <a:stretch>
            <a:fillRect/>
          </a:stretch>
        </p:blipFill>
        <p:spPr>
          <a:xfrm>
            <a:off x="6986089" y="8581130"/>
            <a:ext cx="2213659" cy="122784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57400" y="-2822056"/>
            <a:ext cx="4114800" cy="4114800"/>
          </a:xfrm>
          <a:prstGeom prst="rect">
            <a:avLst/>
          </a:prstGeom>
        </p:spPr>
      </p:pic>
      <p:grpSp>
        <p:nvGrpSpPr>
          <p:cNvPr id="11" name="Group 11"/>
          <p:cNvGrpSpPr/>
          <p:nvPr/>
        </p:nvGrpSpPr>
        <p:grpSpPr>
          <a:xfrm>
            <a:off x="13090458" y="-1147081"/>
            <a:ext cx="2347167" cy="1895102"/>
            <a:chOff x="0" y="0"/>
            <a:chExt cx="6350000" cy="5126990"/>
          </a:xfrm>
        </p:grpSpPr>
        <p:sp>
          <p:nvSpPr>
            <p:cNvPr id="12" name="Freeform 12"/>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FDE59"/>
            </a:solidFill>
          </p:spPr>
        </p:sp>
      </p:grpSp>
      <p:grpSp>
        <p:nvGrpSpPr>
          <p:cNvPr id="13" name="Group 13"/>
          <p:cNvGrpSpPr/>
          <p:nvPr/>
        </p:nvGrpSpPr>
        <p:grpSpPr>
          <a:xfrm>
            <a:off x="14720360" y="-1065026"/>
            <a:ext cx="2347167" cy="1895102"/>
            <a:chOff x="0" y="0"/>
            <a:chExt cx="6350000" cy="5126990"/>
          </a:xfrm>
        </p:grpSpPr>
        <p:sp>
          <p:nvSpPr>
            <p:cNvPr id="14" name="Freeform 14"/>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DDDCD9"/>
            </a:solidFill>
          </p:spPr>
        </p:sp>
      </p:grpSp>
      <p:grpSp>
        <p:nvGrpSpPr>
          <p:cNvPr id="15" name="Group 15"/>
          <p:cNvGrpSpPr/>
          <p:nvPr/>
        </p:nvGrpSpPr>
        <p:grpSpPr>
          <a:xfrm>
            <a:off x="16466631" y="-1065026"/>
            <a:ext cx="2347167" cy="1895102"/>
            <a:chOff x="0" y="0"/>
            <a:chExt cx="6350000" cy="5126990"/>
          </a:xfrm>
        </p:grpSpPr>
        <p:sp>
          <p:nvSpPr>
            <p:cNvPr id="16" name="Freeform 16"/>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E88053"/>
            </a:solidFill>
          </p:spPr>
        </p:sp>
      </p:grpSp>
      <p:pic>
        <p:nvPicPr>
          <p:cNvPr id="17" name="Picture 17"/>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62481" y="694993"/>
            <a:ext cx="9738353" cy="957899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grpSp>
        <p:nvGrpSpPr>
          <p:cNvPr id="2" name="Group 2"/>
          <p:cNvGrpSpPr/>
          <p:nvPr/>
        </p:nvGrpSpPr>
        <p:grpSpPr>
          <a:xfrm>
            <a:off x="2786188" y="8263390"/>
            <a:ext cx="2466210" cy="1545837"/>
            <a:chOff x="0" y="0"/>
            <a:chExt cx="649537" cy="407134"/>
          </a:xfrm>
        </p:grpSpPr>
        <p:sp>
          <p:nvSpPr>
            <p:cNvPr id="3" name="Freeform 3"/>
            <p:cNvSpPr/>
            <p:nvPr/>
          </p:nvSpPr>
          <p:spPr>
            <a:xfrm>
              <a:off x="0" y="0"/>
              <a:ext cx="649537" cy="407134"/>
            </a:xfrm>
            <a:custGeom>
              <a:avLst/>
              <a:gdLst/>
              <a:ahLst/>
              <a:cxnLst/>
              <a:rect l="l" t="t" r="r" b="b"/>
              <a:pathLst>
                <a:path w="649537" h="407134">
                  <a:moveTo>
                    <a:pt x="0" y="0"/>
                  </a:moveTo>
                  <a:lnTo>
                    <a:pt x="649537" y="0"/>
                  </a:lnTo>
                  <a:lnTo>
                    <a:pt x="649537" y="407134"/>
                  </a:lnTo>
                  <a:lnTo>
                    <a:pt x="0" y="407134"/>
                  </a:lnTo>
                  <a:close/>
                </a:path>
              </a:pathLst>
            </a:custGeom>
            <a:solidFill>
              <a:srgbClr val="FFF1D1"/>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239"/>
                </a:lnSpc>
              </a:pPr>
              <a:endParaRPr/>
            </a:p>
          </p:txBody>
        </p:sp>
      </p:grpSp>
      <p:sp>
        <p:nvSpPr>
          <p:cNvPr id="5" name="AutoShape 5"/>
          <p:cNvSpPr/>
          <p:nvPr/>
        </p:nvSpPr>
        <p:spPr>
          <a:xfrm>
            <a:off x="18168212" y="-117474"/>
            <a:ext cx="239576" cy="10687744"/>
          </a:xfrm>
          <a:prstGeom prst="rect">
            <a:avLst/>
          </a:prstGeom>
          <a:solidFill>
            <a:srgbClr val="DBBF82"/>
          </a:solidFill>
        </p:spPr>
      </p:sp>
      <p:pic>
        <p:nvPicPr>
          <p:cNvPr id="6" name="Picture 6"/>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15009" y="-297517"/>
            <a:ext cx="10915091" cy="10954928"/>
          </a:xfrm>
          <a:prstGeom prst="rect">
            <a:avLst/>
          </a:prstGeom>
        </p:spPr>
      </p:pic>
      <p:sp>
        <p:nvSpPr>
          <p:cNvPr id="7" name="AutoShape 7"/>
          <p:cNvSpPr/>
          <p:nvPr/>
        </p:nvSpPr>
        <p:spPr>
          <a:xfrm>
            <a:off x="-119788" y="-117474"/>
            <a:ext cx="239576" cy="10687744"/>
          </a:xfrm>
          <a:prstGeom prst="rect">
            <a:avLst/>
          </a:prstGeom>
          <a:solidFill>
            <a:srgbClr val="DBBF82"/>
          </a:solidFill>
        </p:spPr>
      </p:sp>
      <p:pic>
        <p:nvPicPr>
          <p:cNvPr id="8" name="Picture 8"/>
          <p:cNvPicPr>
            <a:picLocks noChangeAspect="1"/>
          </p:cNvPicPr>
          <p:nvPr/>
        </p:nvPicPr>
        <p:blipFill>
          <a:blip r:embed="rId4"/>
          <a:srcRect/>
          <a:stretch>
            <a:fillRect/>
          </a:stretch>
        </p:blipFill>
        <p:spPr>
          <a:xfrm>
            <a:off x="3224527" y="125017"/>
            <a:ext cx="1288874" cy="1288874"/>
          </a:xfrm>
          <a:prstGeom prst="rect">
            <a:avLst/>
          </a:prstGeom>
        </p:spPr>
      </p:pic>
      <p:pic>
        <p:nvPicPr>
          <p:cNvPr id="9" name="Picture 9"/>
          <p:cNvPicPr>
            <a:picLocks noChangeAspect="1"/>
          </p:cNvPicPr>
          <p:nvPr/>
        </p:nvPicPr>
        <p:blipFill>
          <a:blip r:embed="rId5"/>
          <a:srcRect/>
          <a:stretch>
            <a:fillRect/>
          </a:stretch>
        </p:blipFill>
        <p:spPr>
          <a:xfrm>
            <a:off x="2912463" y="8422386"/>
            <a:ext cx="2213659" cy="1227843"/>
          </a:xfrm>
          <a:prstGeom prst="rect">
            <a:avLst/>
          </a:prstGeom>
        </p:spPr>
      </p:pic>
      <p:pic>
        <p:nvPicPr>
          <p:cNvPr id="10" name="Picture 10"/>
          <p:cNvPicPr>
            <a:picLocks noChangeAspect="1"/>
          </p:cNvPicPr>
          <p:nvPr/>
        </p:nvPicPr>
        <p:blipFill>
          <a:blip r:embed="rId6"/>
          <a:srcRect/>
          <a:stretch>
            <a:fillRect/>
          </a:stretch>
        </p:blipFill>
        <p:spPr>
          <a:xfrm>
            <a:off x="9307900" y="460130"/>
            <a:ext cx="6049645" cy="9349097"/>
          </a:xfrm>
          <a:prstGeom prst="rect">
            <a:avLst/>
          </a:prstGeom>
        </p:spPr>
      </p:pic>
      <p:sp>
        <p:nvSpPr>
          <p:cNvPr id="11" name="TextBox 11"/>
          <p:cNvSpPr txBox="1"/>
          <p:nvPr/>
        </p:nvSpPr>
        <p:spPr>
          <a:xfrm>
            <a:off x="-198243" y="1803425"/>
            <a:ext cx="8134413" cy="1298575"/>
          </a:xfrm>
          <a:prstGeom prst="rect">
            <a:avLst/>
          </a:prstGeom>
        </p:spPr>
        <p:txBody>
          <a:bodyPr lIns="0" tIns="0" rIns="0" bIns="0" rtlCol="0" anchor="t">
            <a:spAutoFit/>
          </a:bodyPr>
          <a:lstStyle/>
          <a:p>
            <a:pPr algn="ctr">
              <a:lnSpc>
                <a:spcPts val="4549"/>
              </a:lnSpc>
            </a:pPr>
            <a:r>
              <a:rPr lang="en-US" sz="4999" spc="214">
                <a:solidFill>
                  <a:srgbClr val="FFF1D1"/>
                </a:solidFill>
                <a:latin typeface="Alegreya Sans SC Black"/>
              </a:rPr>
              <a:t>QEP SIGNATURE COURSE ASSESSMENT</a:t>
            </a:r>
          </a:p>
        </p:txBody>
      </p:sp>
      <p:sp>
        <p:nvSpPr>
          <p:cNvPr id="12" name="TextBox 12"/>
          <p:cNvSpPr txBox="1"/>
          <p:nvPr/>
        </p:nvSpPr>
        <p:spPr>
          <a:xfrm>
            <a:off x="508138" y="3244875"/>
            <a:ext cx="7022309" cy="4267200"/>
          </a:xfrm>
          <a:prstGeom prst="rect">
            <a:avLst/>
          </a:prstGeom>
        </p:spPr>
        <p:txBody>
          <a:bodyPr lIns="0" tIns="0" rIns="0" bIns="0" rtlCol="0" anchor="t">
            <a:spAutoFit/>
          </a:bodyPr>
          <a:lstStyle/>
          <a:p>
            <a:pPr>
              <a:lnSpc>
                <a:spcPts val="4200"/>
              </a:lnSpc>
            </a:pPr>
            <a:r>
              <a:rPr lang="en-US" sz="3000">
                <a:solidFill>
                  <a:srgbClr val="FFF1D1"/>
                </a:solidFill>
                <a:latin typeface="Arimo"/>
              </a:rPr>
              <a:t>Quick visual of the QEP Signature Course Assessment Rubric. Measurements are between 1 thru 5.</a:t>
            </a:r>
          </a:p>
          <a:p>
            <a:pPr>
              <a:lnSpc>
                <a:spcPts val="4200"/>
              </a:lnSpc>
            </a:pPr>
            <a:endParaRPr lang="en-US" sz="3000">
              <a:solidFill>
                <a:srgbClr val="FFF1D1"/>
              </a:solidFill>
              <a:latin typeface="Arimo"/>
            </a:endParaRPr>
          </a:p>
          <a:p>
            <a:pPr>
              <a:lnSpc>
                <a:spcPts val="4200"/>
              </a:lnSpc>
              <a:spcBef>
                <a:spcPct val="0"/>
              </a:spcBef>
            </a:pPr>
            <a:r>
              <a:rPr lang="en-US" sz="3000">
                <a:solidFill>
                  <a:srgbClr val="FFF1D1"/>
                </a:solidFill>
                <a:latin typeface="Arimo"/>
              </a:rPr>
              <a:t>This is the measurement tool utilized for Signature Course rubric rating for each course to become a QEP Signature Course.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24A8F"/>
        </a:solidFill>
        <a:effectLst/>
      </p:bgPr>
    </p:bg>
    <p:spTree>
      <p:nvGrpSpPr>
        <p:cNvPr id="1" name=""/>
        <p:cNvGrpSpPr/>
        <p:nvPr/>
      </p:nvGrpSpPr>
      <p:grpSpPr>
        <a:xfrm>
          <a:off x="0" y="0"/>
          <a:ext cx="0" cy="0"/>
          <a:chOff x="0" y="0"/>
          <a:chExt cx="0" cy="0"/>
        </a:xfrm>
      </p:grpSpPr>
      <p:grpSp>
        <p:nvGrpSpPr>
          <p:cNvPr id="2" name="Group 2"/>
          <p:cNvGrpSpPr/>
          <p:nvPr/>
        </p:nvGrpSpPr>
        <p:grpSpPr>
          <a:xfrm>
            <a:off x="320537" y="2035037"/>
            <a:ext cx="17696622" cy="7906578"/>
            <a:chOff x="0" y="0"/>
            <a:chExt cx="4660839" cy="2082391"/>
          </a:xfrm>
        </p:grpSpPr>
        <p:sp>
          <p:nvSpPr>
            <p:cNvPr id="3" name="Freeform 3"/>
            <p:cNvSpPr/>
            <p:nvPr/>
          </p:nvSpPr>
          <p:spPr>
            <a:xfrm>
              <a:off x="0" y="0"/>
              <a:ext cx="4660839" cy="2082391"/>
            </a:xfrm>
            <a:custGeom>
              <a:avLst/>
              <a:gdLst/>
              <a:ahLst/>
              <a:cxnLst/>
              <a:rect l="l" t="t" r="r" b="b"/>
              <a:pathLst>
                <a:path w="4660839" h="2082391">
                  <a:moveTo>
                    <a:pt x="0" y="0"/>
                  </a:moveTo>
                  <a:lnTo>
                    <a:pt x="4660839" y="0"/>
                  </a:lnTo>
                  <a:lnTo>
                    <a:pt x="4660839" y="2082391"/>
                  </a:lnTo>
                  <a:lnTo>
                    <a:pt x="0" y="2082391"/>
                  </a:lnTo>
                  <a:close/>
                </a:path>
              </a:pathLst>
            </a:custGeom>
            <a:solidFill>
              <a:srgbClr val="FFF1D1"/>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239"/>
                </a:lnSpc>
              </a:pPr>
              <a:endParaRPr/>
            </a:p>
          </p:txBody>
        </p:sp>
      </p:grpSp>
      <p:pic>
        <p:nvPicPr>
          <p:cNvPr id="5" name="Picture 5"/>
          <p:cNvPicPr>
            <a:picLocks noChangeAspect="1"/>
          </p:cNvPicPr>
          <p:nvPr/>
        </p:nvPicPr>
        <p:blipFill>
          <a:blip r:embed="rId2"/>
          <a:srcRect/>
          <a:stretch>
            <a:fillRect/>
          </a:stretch>
        </p:blipFill>
        <p:spPr>
          <a:xfrm>
            <a:off x="403963" y="2466141"/>
            <a:ext cx="17529769" cy="7044370"/>
          </a:xfrm>
          <a:prstGeom prst="rect">
            <a:avLst/>
          </a:prstGeom>
        </p:spPr>
      </p:pic>
      <p:pic>
        <p:nvPicPr>
          <p:cNvPr id="6" name="Picture 6"/>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15009" y="-297517"/>
            <a:ext cx="10915091" cy="10954928"/>
          </a:xfrm>
          <a:prstGeom prst="rect">
            <a:avLst/>
          </a:prstGeom>
        </p:spPr>
      </p:pic>
      <p:pic>
        <p:nvPicPr>
          <p:cNvPr id="7" name="Picture 7"/>
          <p:cNvPicPr>
            <a:picLocks noChangeAspect="1"/>
          </p:cNvPicPr>
          <p:nvPr/>
        </p:nvPicPr>
        <p:blipFill>
          <a:blip r:embed="rId5"/>
          <a:srcRect/>
          <a:stretch>
            <a:fillRect/>
          </a:stretch>
        </p:blipFill>
        <p:spPr>
          <a:xfrm>
            <a:off x="3224527" y="125017"/>
            <a:ext cx="1288874" cy="1288874"/>
          </a:xfrm>
          <a:prstGeom prst="rect">
            <a:avLst/>
          </a:prstGeom>
        </p:spPr>
      </p:pic>
      <p:sp>
        <p:nvSpPr>
          <p:cNvPr id="8" name="TextBox 8"/>
          <p:cNvSpPr txBox="1"/>
          <p:nvPr/>
        </p:nvSpPr>
        <p:spPr>
          <a:xfrm>
            <a:off x="5076793" y="393700"/>
            <a:ext cx="8134413" cy="1298575"/>
          </a:xfrm>
          <a:prstGeom prst="rect">
            <a:avLst/>
          </a:prstGeom>
        </p:spPr>
        <p:txBody>
          <a:bodyPr lIns="0" tIns="0" rIns="0" bIns="0" rtlCol="0" anchor="t">
            <a:spAutoFit/>
          </a:bodyPr>
          <a:lstStyle/>
          <a:p>
            <a:pPr algn="ctr">
              <a:lnSpc>
                <a:spcPts val="4549"/>
              </a:lnSpc>
            </a:pPr>
            <a:r>
              <a:rPr lang="en-US" sz="4999" spc="214">
                <a:solidFill>
                  <a:srgbClr val="FFF1D1"/>
                </a:solidFill>
                <a:latin typeface="Alegreya Sans SC Black"/>
              </a:rPr>
              <a:t>QEP SIGNATURE COURSE PATH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70892" y="3061186"/>
            <a:ext cx="16649333" cy="5886450"/>
          </a:xfrm>
          <a:prstGeom prst="rect">
            <a:avLst/>
          </a:prstGeom>
        </p:spPr>
        <p:txBody>
          <a:bodyPr lIns="0" tIns="0" rIns="0" bIns="0" rtlCol="0" anchor="t">
            <a:spAutoFit/>
          </a:bodyPr>
          <a:lstStyle/>
          <a:p>
            <a:pPr marL="647700" lvl="1" indent="-323850" algn="just">
              <a:lnSpc>
                <a:spcPts val="4200"/>
              </a:lnSpc>
              <a:buFont typeface="Arial"/>
              <a:buChar char="•"/>
            </a:pPr>
            <a:r>
              <a:rPr lang="en-US" sz="3000">
                <a:solidFill>
                  <a:srgbClr val="124A8F"/>
                </a:solidFill>
                <a:latin typeface="Anteb Bold"/>
              </a:rPr>
              <a:t>Learning Outcomes </a:t>
            </a:r>
            <a:r>
              <a:rPr lang="en-US" sz="3000">
                <a:solidFill>
                  <a:srgbClr val="124A8F"/>
                </a:solidFill>
                <a:latin typeface="Anteb"/>
              </a:rPr>
              <a:t>- objectives that occur at various levels throughout the course and guide the learner throughout the learning process with use of the 5As (involves describing meaningful, observable, measurable knowledge and skills of course)</a:t>
            </a:r>
          </a:p>
          <a:p>
            <a:pPr marL="647700" lvl="1" indent="-323850" algn="just">
              <a:lnSpc>
                <a:spcPts val="4200"/>
              </a:lnSpc>
              <a:buFont typeface="Arial"/>
              <a:buChar char="•"/>
            </a:pPr>
            <a:r>
              <a:rPr lang="en-US" sz="3000">
                <a:solidFill>
                  <a:srgbClr val="124A8F"/>
                </a:solidFill>
                <a:latin typeface="Anteb Bold"/>
              </a:rPr>
              <a:t>Assessments </a:t>
            </a:r>
            <a:r>
              <a:rPr lang="en-US" sz="3000">
                <a:solidFill>
                  <a:srgbClr val="124A8F"/>
                </a:solidFill>
                <a:latin typeface="Anteb"/>
              </a:rPr>
              <a:t>- formative and summative ways faculty provide feedback to students as a learning tool and incorporates the 5As individually and collectively (systematic process of examining and defining the course activities to what students should know at the end of class)</a:t>
            </a:r>
          </a:p>
          <a:p>
            <a:pPr marL="647700" lvl="1" indent="-323850" algn="just">
              <a:lnSpc>
                <a:spcPts val="4200"/>
              </a:lnSpc>
              <a:buFont typeface="Arial"/>
              <a:buChar char="•"/>
            </a:pPr>
            <a:r>
              <a:rPr lang="en-US" sz="3000">
                <a:solidFill>
                  <a:srgbClr val="124A8F"/>
                </a:solidFill>
                <a:latin typeface="Anteb Bold"/>
              </a:rPr>
              <a:t>Assignments And Activities</a:t>
            </a:r>
            <a:r>
              <a:rPr lang="en-US" sz="3000">
                <a:solidFill>
                  <a:srgbClr val="124A8F"/>
                </a:solidFill>
                <a:latin typeface="Anteb"/>
              </a:rPr>
              <a:t> - opportunities for students to engage with the course content through discussion boards, group activities, or other learning with 5As being incorporated in multiple assignments</a:t>
            </a:r>
          </a:p>
          <a:p>
            <a:pPr marL="647700" lvl="1" indent="-323850" algn="just">
              <a:lnSpc>
                <a:spcPts val="4200"/>
              </a:lnSpc>
              <a:buFont typeface="Arial"/>
              <a:buChar char="•"/>
            </a:pPr>
            <a:r>
              <a:rPr lang="en-US" sz="3000">
                <a:solidFill>
                  <a:srgbClr val="124A8F"/>
                </a:solidFill>
                <a:latin typeface="Anteb Bold"/>
              </a:rPr>
              <a:t>Instructional Strategies</a:t>
            </a:r>
            <a:r>
              <a:rPr lang="en-US" sz="3000">
                <a:solidFill>
                  <a:srgbClr val="124A8F"/>
                </a:solidFill>
                <a:latin typeface="Anteb"/>
              </a:rPr>
              <a:t> - including technologies and presentations on how class content is delivered and assessed with a learning environment incorporating the 5As</a:t>
            </a:r>
          </a:p>
        </p:txBody>
      </p:sp>
      <p:pic>
        <p:nvPicPr>
          <p:cNvPr id="3" name="Picture 3"/>
          <p:cNvPicPr>
            <a:picLocks noChangeAspect="1"/>
          </p:cNvPicPr>
          <p:nvPr/>
        </p:nvPicPr>
        <p:blipFill>
          <a:blip r:embed="rId2"/>
          <a:srcRect/>
          <a:stretch>
            <a:fillRect/>
          </a:stretch>
        </p:blipFill>
        <p:spPr>
          <a:xfrm>
            <a:off x="8292677" y="225452"/>
            <a:ext cx="1288874" cy="1288874"/>
          </a:xfrm>
          <a:prstGeom prst="rect">
            <a:avLst/>
          </a:prstGeom>
        </p:spPr>
      </p:pic>
      <p:sp>
        <p:nvSpPr>
          <p:cNvPr id="4" name="TextBox 4"/>
          <p:cNvSpPr txBox="1"/>
          <p:nvPr/>
        </p:nvSpPr>
        <p:spPr>
          <a:xfrm>
            <a:off x="3402195" y="1647676"/>
            <a:ext cx="11483611" cy="1508760"/>
          </a:xfrm>
          <a:prstGeom prst="rect">
            <a:avLst/>
          </a:prstGeom>
        </p:spPr>
        <p:txBody>
          <a:bodyPr lIns="0" tIns="0" rIns="0" bIns="0" rtlCol="0" anchor="t">
            <a:spAutoFit/>
          </a:bodyPr>
          <a:lstStyle/>
          <a:p>
            <a:pPr algn="ctr">
              <a:lnSpc>
                <a:spcPts val="5820"/>
              </a:lnSpc>
            </a:pPr>
            <a:r>
              <a:rPr lang="en-US" sz="6000">
                <a:solidFill>
                  <a:srgbClr val="4C5270"/>
                </a:solidFill>
                <a:latin typeface="Montserrat Extra-Bold Bold"/>
              </a:rPr>
              <a:t>DOES YOUR COURSE HAVE?</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56638" y="-2236854"/>
            <a:ext cx="4114800" cy="4114800"/>
          </a:xfrm>
          <a:prstGeom prst="rect">
            <a:avLst/>
          </a:prstGeom>
        </p:spPr>
      </p:pic>
      <p:grpSp>
        <p:nvGrpSpPr>
          <p:cNvPr id="6" name="Group 6"/>
          <p:cNvGrpSpPr/>
          <p:nvPr/>
        </p:nvGrpSpPr>
        <p:grpSpPr>
          <a:xfrm>
            <a:off x="13090458" y="-1147081"/>
            <a:ext cx="2347167" cy="1895102"/>
            <a:chOff x="0" y="0"/>
            <a:chExt cx="6350000" cy="5126990"/>
          </a:xfrm>
        </p:grpSpPr>
        <p:sp>
          <p:nvSpPr>
            <p:cNvPr id="7" name="Freeform 7"/>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FDE59"/>
            </a:solidFill>
          </p:spPr>
        </p:sp>
      </p:grpSp>
      <p:grpSp>
        <p:nvGrpSpPr>
          <p:cNvPr id="8" name="Group 8"/>
          <p:cNvGrpSpPr/>
          <p:nvPr/>
        </p:nvGrpSpPr>
        <p:grpSpPr>
          <a:xfrm>
            <a:off x="14720360" y="-1065026"/>
            <a:ext cx="2347167" cy="1895102"/>
            <a:chOff x="0" y="0"/>
            <a:chExt cx="6350000" cy="5126990"/>
          </a:xfrm>
        </p:grpSpPr>
        <p:sp>
          <p:nvSpPr>
            <p:cNvPr id="9" name="Freeform 9"/>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DDDCD9"/>
            </a:solidFill>
          </p:spPr>
        </p:sp>
      </p:grpSp>
      <p:pic>
        <p:nvPicPr>
          <p:cNvPr id="10" name="Picture 10"/>
          <p:cNvPicPr>
            <a:picLocks noChangeAspect="1"/>
          </p:cNvPicPr>
          <p:nvPr/>
        </p:nvPicPr>
        <p:blipFill>
          <a:blip r:embed="rId5"/>
          <a:srcRect/>
          <a:stretch>
            <a:fillRect/>
          </a:stretch>
        </p:blipFill>
        <p:spPr>
          <a:xfrm>
            <a:off x="697166" y="479690"/>
            <a:ext cx="2520893" cy="1398255"/>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5893944" y="8652439"/>
            <a:ext cx="4114800" cy="4114800"/>
          </a:xfrm>
          <a:prstGeom prst="rect">
            <a:avLst/>
          </a:prstGeom>
        </p:spPr>
      </p:pic>
      <p:grpSp>
        <p:nvGrpSpPr>
          <p:cNvPr id="12" name="Group 12"/>
          <p:cNvGrpSpPr/>
          <p:nvPr/>
        </p:nvGrpSpPr>
        <p:grpSpPr>
          <a:xfrm rot="-10800000">
            <a:off x="2500795" y="9409646"/>
            <a:ext cx="2347167" cy="1895102"/>
            <a:chOff x="0" y="0"/>
            <a:chExt cx="6350000" cy="5126990"/>
          </a:xfrm>
        </p:grpSpPr>
        <p:sp>
          <p:nvSpPr>
            <p:cNvPr id="13" name="Freeform 13"/>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FDE59"/>
            </a:solidFill>
          </p:spPr>
        </p:sp>
      </p:grpSp>
      <p:grpSp>
        <p:nvGrpSpPr>
          <p:cNvPr id="14" name="Group 14"/>
          <p:cNvGrpSpPr/>
          <p:nvPr/>
        </p:nvGrpSpPr>
        <p:grpSpPr>
          <a:xfrm rot="-10800000">
            <a:off x="870892" y="9327591"/>
            <a:ext cx="2347167" cy="1895102"/>
            <a:chOff x="0" y="0"/>
            <a:chExt cx="6350000" cy="5126990"/>
          </a:xfrm>
        </p:grpSpPr>
        <p:sp>
          <p:nvSpPr>
            <p:cNvPr id="15" name="Freeform 15"/>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DDDCD9"/>
            </a:solid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5678" y="2729451"/>
            <a:ext cx="17259300" cy="4956175"/>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124A8F"/>
                </a:solidFill>
                <a:latin typeface="Anteb"/>
              </a:rPr>
              <a:t>Inside, outside, up top, down low…. students eat, breathe, sleep, and bathe in the 5 A’s in my course.</a:t>
            </a:r>
          </a:p>
          <a:p>
            <a:pPr marL="863599" lvl="1" indent="-431800" algn="just">
              <a:lnSpc>
                <a:spcPts val="5599"/>
              </a:lnSpc>
              <a:buFont typeface="Arial"/>
              <a:buChar char="•"/>
            </a:pPr>
            <a:r>
              <a:rPr lang="en-US" sz="3999">
                <a:solidFill>
                  <a:srgbClr val="124A8F"/>
                </a:solidFill>
                <a:latin typeface="Anteb"/>
              </a:rPr>
              <a:t>To some extent throughout my course. I’d say I’m a solid incorporator of the 5 A’s already.</a:t>
            </a:r>
          </a:p>
          <a:p>
            <a:pPr marL="863599" lvl="1" indent="-431800" algn="just">
              <a:lnSpc>
                <a:spcPts val="5599"/>
              </a:lnSpc>
              <a:buFont typeface="Arial"/>
              <a:buChar char="•"/>
            </a:pPr>
            <a:r>
              <a:rPr lang="en-US" sz="3999">
                <a:solidFill>
                  <a:srgbClr val="124A8F"/>
                </a:solidFill>
                <a:latin typeface="Anteb"/>
              </a:rPr>
              <a:t>Yes, in a single session or two. But with a few tweaks, I can do more!</a:t>
            </a:r>
          </a:p>
          <a:p>
            <a:pPr marL="863599" lvl="1" indent="-431800" algn="just">
              <a:lnSpc>
                <a:spcPts val="5599"/>
              </a:lnSpc>
              <a:buFont typeface="Arial"/>
              <a:buChar char="•"/>
            </a:pPr>
            <a:r>
              <a:rPr lang="en-US" sz="3999">
                <a:solidFill>
                  <a:srgbClr val="124A8F"/>
                </a:solidFill>
                <a:latin typeface="Anteb"/>
              </a:rPr>
              <a:t>Partially but I’m ready to take the next step!</a:t>
            </a:r>
          </a:p>
          <a:p>
            <a:pPr marL="863599" lvl="1" indent="-431800" algn="just">
              <a:lnSpc>
                <a:spcPts val="5599"/>
              </a:lnSpc>
              <a:buFont typeface="Arial"/>
              <a:buChar char="•"/>
            </a:pPr>
            <a:r>
              <a:rPr lang="en-US" sz="3999">
                <a:solidFill>
                  <a:srgbClr val="124A8F"/>
                </a:solidFill>
                <a:latin typeface="Anteb"/>
              </a:rPr>
              <a:t>Not yet! But within the next 5 years, I can!</a:t>
            </a:r>
          </a:p>
        </p:txBody>
      </p:sp>
      <p:pic>
        <p:nvPicPr>
          <p:cNvPr id="3" name="Picture 3"/>
          <p:cNvPicPr>
            <a:picLocks noChangeAspect="1"/>
          </p:cNvPicPr>
          <p:nvPr/>
        </p:nvPicPr>
        <p:blipFill>
          <a:blip r:embed="rId2"/>
          <a:srcRect/>
          <a:stretch>
            <a:fillRect/>
          </a:stretch>
        </p:blipFill>
        <p:spPr>
          <a:xfrm>
            <a:off x="8292677" y="225452"/>
            <a:ext cx="1288874" cy="1288874"/>
          </a:xfrm>
          <a:prstGeom prst="rect">
            <a:avLst/>
          </a:prstGeom>
        </p:spPr>
      </p:pic>
      <p:sp>
        <p:nvSpPr>
          <p:cNvPr id="4" name="TextBox 4"/>
          <p:cNvSpPr txBox="1"/>
          <p:nvPr/>
        </p:nvSpPr>
        <p:spPr>
          <a:xfrm>
            <a:off x="1028700" y="1581001"/>
            <a:ext cx="15472214" cy="1106805"/>
          </a:xfrm>
          <a:prstGeom prst="rect">
            <a:avLst/>
          </a:prstGeom>
        </p:spPr>
        <p:txBody>
          <a:bodyPr lIns="0" tIns="0" rIns="0" bIns="0" rtlCol="0" anchor="t">
            <a:spAutoFit/>
          </a:bodyPr>
          <a:lstStyle/>
          <a:p>
            <a:pPr algn="ctr">
              <a:lnSpc>
                <a:spcPts val="2910"/>
              </a:lnSpc>
            </a:pPr>
            <a:r>
              <a:rPr lang="en-US" sz="3000">
                <a:solidFill>
                  <a:srgbClr val="4C5270"/>
                </a:solidFill>
                <a:latin typeface="Montserrat Extra-Bold Bold"/>
              </a:rPr>
              <a:t>DO YOUR LEARNING OUTCOMES, ASSESSMENTS, ASSIGNMENTS, ACTIVITIES, AND INSTRUCTIONAL STRATEGIES INCORPORATE THE ESSENCE OF 5 A’S?</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56638" y="-2236854"/>
            <a:ext cx="4114800" cy="4114800"/>
          </a:xfrm>
          <a:prstGeom prst="rect">
            <a:avLst/>
          </a:prstGeom>
        </p:spPr>
      </p:pic>
      <p:grpSp>
        <p:nvGrpSpPr>
          <p:cNvPr id="6" name="Group 6"/>
          <p:cNvGrpSpPr/>
          <p:nvPr/>
        </p:nvGrpSpPr>
        <p:grpSpPr>
          <a:xfrm>
            <a:off x="13090458" y="-1147081"/>
            <a:ext cx="2347167" cy="1895102"/>
            <a:chOff x="0" y="0"/>
            <a:chExt cx="6350000" cy="5126990"/>
          </a:xfrm>
        </p:grpSpPr>
        <p:sp>
          <p:nvSpPr>
            <p:cNvPr id="7" name="Freeform 7"/>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FDE59"/>
            </a:solidFill>
          </p:spPr>
        </p:sp>
      </p:grpSp>
      <p:grpSp>
        <p:nvGrpSpPr>
          <p:cNvPr id="8" name="Group 8"/>
          <p:cNvGrpSpPr/>
          <p:nvPr/>
        </p:nvGrpSpPr>
        <p:grpSpPr>
          <a:xfrm>
            <a:off x="14720360" y="-1065026"/>
            <a:ext cx="2347167" cy="1895102"/>
            <a:chOff x="0" y="0"/>
            <a:chExt cx="6350000" cy="5126990"/>
          </a:xfrm>
        </p:grpSpPr>
        <p:sp>
          <p:nvSpPr>
            <p:cNvPr id="9" name="Freeform 9"/>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DDDCD9"/>
            </a:solidFill>
          </p:spPr>
        </p:sp>
      </p:grpSp>
      <p:pic>
        <p:nvPicPr>
          <p:cNvPr id="10" name="Picture 10"/>
          <p:cNvPicPr>
            <a:picLocks noChangeAspect="1"/>
          </p:cNvPicPr>
          <p:nvPr/>
        </p:nvPicPr>
        <p:blipFill>
          <a:blip r:embed="rId5"/>
          <a:srcRect/>
          <a:stretch>
            <a:fillRect/>
          </a:stretch>
        </p:blipFill>
        <p:spPr>
          <a:xfrm>
            <a:off x="7060657" y="7851097"/>
            <a:ext cx="3752912" cy="2081615"/>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833019" y="8279722"/>
            <a:ext cx="4114800" cy="4114800"/>
          </a:xfrm>
          <a:prstGeom prst="rect">
            <a:avLst/>
          </a:prstGeom>
        </p:spPr>
      </p:pic>
      <p:grpSp>
        <p:nvGrpSpPr>
          <p:cNvPr id="12" name="Group 12"/>
          <p:cNvGrpSpPr/>
          <p:nvPr/>
        </p:nvGrpSpPr>
        <p:grpSpPr>
          <a:xfrm rot="-10800000">
            <a:off x="2500795" y="9409646"/>
            <a:ext cx="2347167" cy="1895102"/>
            <a:chOff x="0" y="0"/>
            <a:chExt cx="6350000" cy="5126990"/>
          </a:xfrm>
        </p:grpSpPr>
        <p:sp>
          <p:nvSpPr>
            <p:cNvPr id="13" name="Freeform 13"/>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FDE59"/>
            </a:solidFill>
          </p:spPr>
        </p:sp>
      </p:grpSp>
      <p:grpSp>
        <p:nvGrpSpPr>
          <p:cNvPr id="14" name="Group 14"/>
          <p:cNvGrpSpPr/>
          <p:nvPr/>
        </p:nvGrpSpPr>
        <p:grpSpPr>
          <a:xfrm rot="-10800000">
            <a:off x="870892" y="9327591"/>
            <a:ext cx="2347167" cy="1895102"/>
            <a:chOff x="0" y="0"/>
            <a:chExt cx="6350000" cy="5126990"/>
          </a:xfrm>
        </p:grpSpPr>
        <p:sp>
          <p:nvSpPr>
            <p:cNvPr id="15" name="Freeform 15"/>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DDDCD9"/>
            </a:solid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sp>
        <p:nvSpPr>
          <p:cNvPr id="2" name="AutoShape 2"/>
          <p:cNvSpPr/>
          <p:nvPr/>
        </p:nvSpPr>
        <p:spPr>
          <a:xfrm>
            <a:off x="18168212" y="-117474"/>
            <a:ext cx="239576" cy="10687744"/>
          </a:xfrm>
          <a:prstGeom prst="rect">
            <a:avLst/>
          </a:prstGeom>
          <a:solidFill>
            <a:srgbClr val="DBBF82"/>
          </a:solidFill>
        </p:spPr>
      </p:sp>
      <p:sp>
        <p:nvSpPr>
          <p:cNvPr id="3" name="AutoShape 3"/>
          <p:cNvSpPr/>
          <p:nvPr/>
        </p:nvSpPr>
        <p:spPr>
          <a:xfrm>
            <a:off x="-119788" y="-117474"/>
            <a:ext cx="239576" cy="10687744"/>
          </a:xfrm>
          <a:prstGeom prst="rect">
            <a:avLst/>
          </a:prstGeom>
          <a:solidFill>
            <a:srgbClr val="DBBF82"/>
          </a:solidFill>
        </p:spPr>
      </p:sp>
      <p:sp>
        <p:nvSpPr>
          <p:cNvPr id="4" name="AutoShape 4"/>
          <p:cNvSpPr/>
          <p:nvPr/>
        </p:nvSpPr>
        <p:spPr>
          <a:xfrm>
            <a:off x="1028700" y="6865039"/>
            <a:ext cx="2960279" cy="0"/>
          </a:xfrm>
          <a:prstGeom prst="line">
            <a:avLst/>
          </a:prstGeom>
          <a:ln w="19050" cap="flat">
            <a:solidFill>
              <a:srgbClr val="FFFFFF"/>
            </a:solidFill>
            <a:prstDash val="solid"/>
            <a:headEnd type="none" w="sm" len="sm"/>
            <a:tailEnd type="none" w="sm" len="sm"/>
          </a:ln>
        </p:spPr>
      </p:sp>
      <p:grpSp>
        <p:nvGrpSpPr>
          <p:cNvPr id="5" name="Group 5"/>
          <p:cNvGrpSpPr/>
          <p:nvPr/>
        </p:nvGrpSpPr>
        <p:grpSpPr>
          <a:xfrm>
            <a:off x="9144000" y="1190211"/>
            <a:ext cx="8502926" cy="7956274"/>
            <a:chOff x="0" y="0"/>
            <a:chExt cx="2239454" cy="2095480"/>
          </a:xfrm>
        </p:grpSpPr>
        <p:sp>
          <p:nvSpPr>
            <p:cNvPr id="6" name="Freeform 6"/>
            <p:cNvSpPr/>
            <p:nvPr/>
          </p:nvSpPr>
          <p:spPr>
            <a:xfrm>
              <a:off x="0" y="0"/>
              <a:ext cx="2239454" cy="2095479"/>
            </a:xfrm>
            <a:custGeom>
              <a:avLst/>
              <a:gdLst/>
              <a:ahLst/>
              <a:cxnLst/>
              <a:rect l="l" t="t" r="r" b="b"/>
              <a:pathLst>
                <a:path w="2239454" h="2095479">
                  <a:moveTo>
                    <a:pt x="0" y="0"/>
                  </a:moveTo>
                  <a:lnTo>
                    <a:pt x="2239454" y="0"/>
                  </a:lnTo>
                  <a:lnTo>
                    <a:pt x="2239454" y="2095479"/>
                  </a:lnTo>
                  <a:lnTo>
                    <a:pt x="0" y="2095479"/>
                  </a:lnTo>
                  <a:close/>
                </a:path>
              </a:pathLst>
            </a:custGeom>
            <a:solidFill>
              <a:srgbClr val="FFFFFF"/>
            </a:solidFill>
          </p:spPr>
        </p:sp>
        <p:sp>
          <p:nvSpPr>
            <p:cNvPr id="7" name="TextBox 7"/>
            <p:cNvSpPr txBox="1"/>
            <p:nvPr/>
          </p:nvSpPr>
          <p:spPr>
            <a:xfrm>
              <a:off x="0" y="-66675"/>
              <a:ext cx="812800" cy="879475"/>
            </a:xfrm>
            <a:prstGeom prst="rect">
              <a:avLst/>
            </a:prstGeom>
          </p:spPr>
          <p:txBody>
            <a:bodyPr lIns="50800" tIns="50800" rIns="50800" bIns="50800" rtlCol="0" anchor="ctr"/>
            <a:lstStyle/>
            <a:p>
              <a:pPr algn="ctr">
                <a:lnSpc>
                  <a:spcPts val="2239"/>
                </a:lnSpc>
              </a:pPr>
              <a:endParaRPr/>
            </a:p>
          </p:txBody>
        </p:sp>
      </p:grpSp>
      <p:pic>
        <p:nvPicPr>
          <p:cNvPr id="8" name="Picture 8"/>
          <p:cNvPicPr>
            <a:picLocks noChangeAspect="1"/>
          </p:cNvPicPr>
          <p:nvPr/>
        </p:nvPicPr>
        <p:blipFill>
          <a:blip r:embed="rId2"/>
          <a:srcRect/>
          <a:stretch>
            <a:fillRect/>
          </a:stretch>
        </p:blipFill>
        <p:spPr>
          <a:xfrm>
            <a:off x="10050039" y="1951131"/>
            <a:ext cx="6579169" cy="6550533"/>
          </a:xfrm>
          <a:prstGeom prst="rect">
            <a:avLst/>
          </a:prstGeom>
        </p:spPr>
      </p:pic>
      <p:sp>
        <p:nvSpPr>
          <p:cNvPr id="9" name="TextBox 9"/>
          <p:cNvSpPr txBox="1"/>
          <p:nvPr/>
        </p:nvSpPr>
        <p:spPr>
          <a:xfrm>
            <a:off x="998784" y="2648289"/>
            <a:ext cx="9051255" cy="4216750"/>
          </a:xfrm>
          <a:prstGeom prst="rect">
            <a:avLst/>
          </a:prstGeom>
        </p:spPr>
        <p:txBody>
          <a:bodyPr lIns="0" tIns="0" rIns="0" bIns="0" rtlCol="0" anchor="t">
            <a:spAutoFit/>
          </a:bodyPr>
          <a:lstStyle/>
          <a:p>
            <a:pPr>
              <a:lnSpc>
                <a:spcPts val="6423"/>
              </a:lnSpc>
            </a:pPr>
            <a:r>
              <a:rPr lang="en-US" sz="7646" spc="-114">
                <a:solidFill>
                  <a:srgbClr val="FFF1D1"/>
                </a:solidFill>
                <a:latin typeface="Anteb Bold"/>
              </a:rPr>
              <a:t>THEN YOUR COURSE CAN BECOME A</a:t>
            </a:r>
          </a:p>
          <a:p>
            <a:pPr>
              <a:lnSpc>
                <a:spcPts val="6423"/>
              </a:lnSpc>
            </a:pPr>
            <a:endParaRPr lang="en-US" sz="7646" spc="-114">
              <a:solidFill>
                <a:srgbClr val="FFF1D1"/>
              </a:solidFill>
              <a:latin typeface="Anteb Bold"/>
            </a:endParaRPr>
          </a:p>
          <a:p>
            <a:pPr>
              <a:lnSpc>
                <a:spcPts val="6423"/>
              </a:lnSpc>
            </a:pPr>
            <a:r>
              <a:rPr lang="en-US" sz="7646" spc="-114">
                <a:solidFill>
                  <a:srgbClr val="FFF1D1"/>
                </a:solidFill>
                <a:latin typeface="Anteb Bold"/>
              </a:rPr>
              <a:t>QEP SIGNATURE COURSE!</a:t>
            </a:r>
          </a:p>
        </p:txBody>
      </p:sp>
      <p:pic>
        <p:nvPicPr>
          <p:cNvPr id="10" name="Picture 10"/>
          <p:cNvPicPr>
            <a:picLocks noChangeAspect="1"/>
          </p:cNvPicPr>
          <p:nvPr/>
        </p:nvPicPr>
        <p:blipFill>
          <a:blip r:embed="rId3"/>
          <a:srcRect/>
          <a:stretch>
            <a:fillRect/>
          </a:stretch>
        </p:blipFill>
        <p:spPr>
          <a:xfrm>
            <a:off x="3550719" y="662257"/>
            <a:ext cx="1288874" cy="128887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82783" y="-1831948"/>
            <a:ext cx="4114800" cy="411480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509" y="8501664"/>
            <a:ext cx="4114800" cy="4114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81058" y="-1710786"/>
            <a:ext cx="3421572" cy="3421572"/>
            <a:chOff x="0" y="0"/>
            <a:chExt cx="6263259" cy="6263259"/>
          </a:xfrm>
        </p:grpSpPr>
        <p:sp>
          <p:nvSpPr>
            <p:cNvPr id="3" name="Freeform 3"/>
            <p:cNvSpPr/>
            <p:nvPr/>
          </p:nvSpPr>
          <p:spPr>
            <a:xfrm>
              <a:off x="-2159" y="-2159"/>
              <a:ext cx="6267449" cy="6267450"/>
            </a:xfrm>
            <a:custGeom>
              <a:avLst/>
              <a:gdLst/>
              <a:ahLst/>
              <a:cxnLst/>
              <a:rect l="l" t="t" r="r" b="b"/>
              <a:pathLst>
                <a:path w="6267449" h="6267450">
                  <a:moveTo>
                    <a:pt x="4778375" y="3248025"/>
                  </a:moveTo>
                  <a:cubicBezTo>
                    <a:pt x="4771644" y="3345688"/>
                    <a:pt x="4756531" y="3441065"/>
                    <a:pt x="4733544" y="3533267"/>
                  </a:cubicBezTo>
                  <a:lnTo>
                    <a:pt x="6149594" y="3993388"/>
                  </a:lnTo>
                  <a:lnTo>
                    <a:pt x="6078982" y="4210812"/>
                  </a:lnTo>
                  <a:lnTo>
                    <a:pt x="4662932" y="3750691"/>
                  </a:lnTo>
                  <a:cubicBezTo>
                    <a:pt x="4626610" y="3840607"/>
                    <a:pt x="4582541" y="3926713"/>
                    <a:pt x="4531614" y="4007993"/>
                  </a:cubicBezTo>
                  <a:lnTo>
                    <a:pt x="5736336" y="4883277"/>
                  </a:lnTo>
                  <a:lnTo>
                    <a:pt x="5601970" y="5068189"/>
                  </a:lnTo>
                  <a:lnTo>
                    <a:pt x="4397121" y="4192778"/>
                  </a:lnTo>
                  <a:cubicBezTo>
                    <a:pt x="4335145" y="4266692"/>
                    <a:pt x="4266819" y="4335019"/>
                    <a:pt x="4192906" y="4396994"/>
                  </a:cubicBezTo>
                  <a:lnTo>
                    <a:pt x="5068316" y="5601843"/>
                  </a:lnTo>
                  <a:lnTo>
                    <a:pt x="4883404" y="5736209"/>
                  </a:lnTo>
                  <a:lnTo>
                    <a:pt x="4008121" y="4531487"/>
                  </a:lnTo>
                  <a:cubicBezTo>
                    <a:pt x="3926841" y="4582414"/>
                    <a:pt x="3840862" y="4626483"/>
                    <a:pt x="3750819" y="4662805"/>
                  </a:cubicBezTo>
                  <a:lnTo>
                    <a:pt x="4210940" y="6078855"/>
                  </a:lnTo>
                  <a:lnTo>
                    <a:pt x="3993516" y="6149467"/>
                  </a:lnTo>
                  <a:lnTo>
                    <a:pt x="3533395" y="4733417"/>
                  </a:lnTo>
                  <a:cubicBezTo>
                    <a:pt x="3441066" y="4756404"/>
                    <a:pt x="3345816" y="4771644"/>
                    <a:pt x="3248153" y="4778248"/>
                  </a:cubicBezTo>
                  <a:lnTo>
                    <a:pt x="3248153" y="6267450"/>
                  </a:lnTo>
                  <a:lnTo>
                    <a:pt x="3019553" y="6267450"/>
                  </a:lnTo>
                  <a:lnTo>
                    <a:pt x="3019553" y="4778375"/>
                  </a:lnTo>
                  <a:cubicBezTo>
                    <a:pt x="2921890" y="4771644"/>
                    <a:pt x="2826513" y="4756531"/>
                    <a:pt x="2734311" y="4733544"/>
                  </a:cubicBezTo>
                  <a:lnTo>
                    <a:pt x="2274190" y="6149594"/>
                  </a:lnTo>
                  <a:lnTo>
                    <a:pt x="2056766" y="6078982"/>
                  </a:lnTo>
                  <a:lnTo>
                    <a:pt x="2516759" y="4662932"/>
                  </a:lnTo>
                  <a:cubicBezTo>
                    <a:pt x="2426843" y="4626610"/>
                    <a:pt x="2340737" y="4582541"/>
                    <a:pt x="2259457" y="4531614"/>
                  </a:cubicBezTo>
                  <a:lnTo>
                    <a:pt x="1384173" y="5736336"/>
                  </a:lnTo>
                  <a:lnTo>
                    <a:pt x="1199261" y="5601970"/>
                  </a:lnTo>
                  <a:lnTo>
                    <a:pt x="2074672" y="4397121"/>
                  </a:lnTo>
                  <a:cubicBezTo>
                    <a:pt x="2000758" y="4335145"/>
                    <a:pt x="1932432" y="4266819"/>
                    <a:pt x="1870456" y="4192906"/>
                  </a:cubicBezTo>
                  <a:lnTo>
                    <a:pt x="665607" y="5068316"/>
                  </a:lnTo>
                  <a:lnTo>
                    <a:pt x="531241" y="4883404"/>
                  </a:lnTo>
                  <a:lnTo>
                    <a:pt x="1735963" y="4008121"/>
                  </a:lnTo>
                  <a:cubicBezTo>
                    <a:pt x="1685036" y="3926841"/>
                    <a:pt x="1640967" y="3840862"/>
                    <a:pt x="1604645" y="3750819"/>
                  </a:cubicBezTo>
                  <a:lnTo>
                    <a:pt x="188722" y="4210939"/>
                  </a:lnTo>
                  <a:lnTo>
                    <a:pt x="118110" y="3993515"/>
                  </a:lnTo>
                  <a:lnTo>
                    <a:pt x="1534160" y="3533394"/>
                  </a:lnTo>
                  <a:cubicBezTo>
                    <a:pt x="1511173" y="3441065"/>
                    <a:pt x="1495933" y="3345815"/>
                    <a:pt x="1489329" y="3248152"/>
                  </a:cubicBezTo>
                  <a:lnTo>
                    <a:pt x="0" y="3248152"/>
                  </a:lnTo>
                  <a:lnTo>
                    <a:pt x="0" y="3019552"/>
                  </a:lnTo>
                  <a:lnTo>
                    <a:pt x="1489202" y="3019552"/>
                  </a:lnTo>
                  <a:cubicBezTo>
                    <a:pt x="1495933" y="2921889"/>
                    <a:pt x="1511046" y="2826512"/>
                    <a:pt x="1534033" y="2734310"/>
                  </a:cubicBezTo>
                  <a:lnTo>
                    <a:pt x="117983" y="2274062"/>
                  </a:lnTo>
                  <a:lnTo>
                    <a:pt x="188595" y="2056638"/>
                  </a:lnTo>
                  <a:lnTo>
                    <a:pt x="1604645" y="2516759"/>
                  </a:lnTo>
                  <a:cubicBezTo>
                    <a:pt x="1640967" y="2426843"/>
                    <a:pt x="1685036" y="2340737"/>
                    <a:pt x="1735963" y="2259457"/>
                  </a:cubicBezTo>
                  <a:lnTo>
                    <a:pt x="531241" y="1384173"/>
                  </a:lnTo>
                  <a:lnTo>
                    <a:pt x="665607" y="1199261"/>
                  </a:lnTo>
                  <a:lnTo>
                    <a:pt x="1870456" y="2074672"/>
                  </a:lnTo>
                  <a:cubicBezTo>
                    <a:pt x="1932432" y="2000758"/>
                    <a:pt x="2000758" y="1932432"/>
                    <a:pt x="2074672" y="1870456"/>
                  </a:cubicBezTo>
                  <a:lnTo>
                    <a:pt x="1199261" y="665607"/>
                  </a:lnTo>
                  <a:lnTo>
                    <a:pt x="1384173" y="531241"/>
                  </a:lnTo>
                  <a:lnTo>
                    <a:pt x="2259457" y="1735963"/>
                  </a:lnTo>
                  <a:cubicBezTo>
                    <a:pt x="2340737" y="1685036"/>
                    <a:pt x="2426716" y="1640967"/>
                    <a:pt x="2516759" y="1604645"/>
                  </a:cubicBezTo>
                  <a:lnTo>
                    <a:pt x="2056638" y="188595"/>
                  </a:lnTo>
                  <a:lnTo>
                    <a:pt x="2274062" y="117983"/>
                  </a:lnTo>
                  <a:lnTo>
                    <a:pt x="2734183" y="1534033"/>
                  </a:lnTo>
                  <a:cubicBezTo>
                    <a:pt x="2826512" y="1511046"/>
                    <a:pt x="2921762" y="1495806"/>
                    <a:pt x="3019425" y="1489202"/>
                  </a:cubicBezTo>
                  <a:lnTo>
                    <a:pt x="3019425" y="0"/>
                  </a:lnTo>
                  <a:lnTo>
                    <a:pt x="3248025" y="0"/>
                  </a:lnTo>
                  <a:lnTo>
                    <a:pt x="3248025" y="1489202"/>
                  </a:lnTo>
                  <a:cubicBezTo>
                    <a:pt x="3345688" y="1495933"/>
                    <a:pt x="3441065" y="1511046"/>
                    <a:pt x="3533267" y="1534033"/>
                  </a:cubicBezTo>
                  <a:lnTo>
                    <a:pt x="3993388" y="117983"/>
                  </a:lnTo>
                  <a:lnTo>
                    <a:pt x="4210812" y="188595"/>
                  </a:lnTo>
                  <a:lnTo>
                    <a:pt x="3750691" y="1604645"/>
                  </a:lnTo>
                  <a:cubicBezTo>
                    <a:pt x="3840606" y="1640967"/>
                    <a:pt x="3926712" y="1685036"/>
                    <a:pt x="4007993" y="1735963"/>
                  </a:cubicBezTo>
                  <a:lnTo>
                    <a:pt x="4883277" y="531241"/>
                  </a:lnTo>
                  <a:lnTo>
                    <a:pt x="5068189" y="665607"/>
                  </a:lnTo>
                  <a:lnTo>
                    <a:pt x="4192778" y="1870456"/>
                  </a:lnTo>
                  <a:cubicBezTo>
                    <a:pt x="4266692" y="1932432"/>
                    <a:pt x="4335018" y="2000758"/>
                    <a:pt x="4396993" y="2074672"/>
                  </a:cubicBezTo>
                  <a:lnTo>
                    <a:pt x="5601842" y="1199261"/>
                  </a:lnTo>
                  <a:lnTo>
                    <a:pt x="5736208" y="1384173"/>
                  </a:lnTo>
                  <a:lnTo>
                    <a:pt x="4531486" y="2259457"/>
                  </a:lnTo>
                  <a:cubicBezTo>
                    <a:pt x="4582414" y="2340737"/>
                    <a:pt x="4626483" y="2426716"/>
                    <a:pt x="4662804" y="2516759"/>
                  </a:cubicBezTo>
                  <a:lnTo>
                    <a:pt x="6078854" y="2056638"/>
                  </a:lnTo>
                  <a:lnTo>
                    <a:pt x="6149466" y="2274062"/>
                  </a:lnTo>
                  <a:lnTo>
                    <a:pt x="4733416" y="2734183"/>
                  </a:lnTo>
                  <a:cubicBezTo>
                    <a:pt x="4756403" y="2826512"/>
                    <a:pt x="4771643" y="2921762"/>
                    <a:pt x="4778247" y="3019425"/>
                  </a:cubicBezTo>
                  <a:lnTo>
                    <a:pt x="6267449" y="3019425"/>
                  </a:lnTo>
                  <a:lnTo>
                    <a:pt x="6267449" y="3248025"/>
                  </a:lnTo>
                  <a:lnTo>
                    <a:pt x="4778375" y="3248025"/>
                  </a:lnTo>
                  <a:close/>
                </a:path>
              </a:pathLst>
            </a:custGeom>
            <a:solidFill>
              <a:srgbClr val="FFFFFF"/>
            </a:solidFill>
          </p:spPr>
        </p:sp>
      </p:grpSp>
      <p:sp>
        <p:nvSpPr>
          <p:cNvPr id="4" name="AutoShape 4"/>
          <p:cNvSpPr/>
          <p:nvPr/>
        </p:nvSpPr>
        <p:spPr>
          <a:xfrm>
            <a:off x="5923810" y="2063537"/>
            <a:ext cx="5881834" cy="0"/>
          </a:xfrm>
          <a:prstGeom prst="line">
            <a:avLst/>
          </a:prstGeom>
          <a:ln w="47625" cap="flat">
            <a:solidFill>
              <a:srgbClr val="FFFFFF"/>
            </a:solidFill>
            <a:prstDash val="solid"/>
            <a:headEnd type="none" w="sm" len="sm"/>
            <a:tailEnd type="none" w="sm" len="sm"/>
          </a:ln>
        </p:spPr>
      </p:sp>
      <p:pic>
        <p:nvPicPr>
          <p:cNvPr id="5" name="Picture 5"/>
          <p:cNvPicPr>
            <a:picLocks noChangeAspect="1"/>
          </p:cNvPicPr>
          <p:nvPr/>
        </p:nvPicPr>
        <p:blipFill>
          <a:blip r:embed="rId2"/>
          <a:srcRect/>
          <a:stretch>
            <a:fillRect/>
          </a:stretch>
        </p:blipFill>
        <p:spPr>
          <a:xfrm>
            <a:off x="12385949" y="281826"/>
            <a:ext cx="2081169" cy="2076649"/>
          </a:xfrm>
          <a:prstGeom prst="rect">
            <a:avLst/>
          </a:prstGeom>
        </p:spPr>
      </p:pic>
      <p:pic>
        <p:nvPicPr>
          <p:cNvPr id="6" name="Picture 6"/>
          <p:cNvPicPr>
            <a:picLocks noChangeAspect="1"/>
          </p:cNvPicPr>
          <p:nvPr/>
        </p:nvPicPr>
        <p:blipFill>
          <a:blip r:embed="rId3"/>
          <a:srcRect/>
          <a:stretch>
            <a:fillRect/>
          </a:stretch>
        </p:blipFill>
        <p:spPr>
          <a:xfrm>
            <a:off x="3050973" y="276672"/>
            <a:ext cx="1810678" cy="1810678"/>
          </a:xfrm>
          <a:prstGeom prst="rect">
            <a:avLst/>
          </a:prstGeom>
        </p:spPr>
      </p:pic>
      <p:pic>
        <p:nvPicPr>
          <p:cNvPr id="7" name="Picture 7"/>
          <p:cNvPicPr>
            <a:picLocks noChangeAspect="1"/>
          </p:cNvPicPr>
          <p:nvPr/>
        </p:nvPicPr>
        <p:blipFill>
          <a:blip r:embed="rId4"/>
          <a:srcRect/>
          <a:stretch>
            <a:fillRect/>
          </a:stretch>
        </p:blipFill>
        <p:spPr>
          <a:xfrm>
            <a:off x="1228354" y="2710900"/>
            <a:ext cx="15272746" cy="2401718"/>
          </a:xfrm>
          <a:prstGeom prst="rect">
            <a:avLst/>
          </a:prstGeom>
        </p:spPr>
      </p:pic>
      <p:pic>
        <p:nvPicPr>
          <p:cNvPr id="8" name="Picture 8"/>
          <p:cNvPicPr>
            <a:picLocks noChangeAspect="1"/>
          </p:cNvPicPr>
          <p:nvPr/>
        </p:nvPicPr>
        <p:blipFill>
          <a:blip r:embed="rId5"/>
          <a:srcRect/>
          <a:stretch>
            <a:fillRect/>
          </a:stretch>
        </p:blipFill>
        <p:spPr>
          <a:xfrm>
            <a:off x="1228354" y="5112619"/>
            <a:ext cx="16030946" cy="4727920"/>
          </a:xfrm>
          <a:prstGeom prst="rect">
            <a:avLst/>
          </a:prstGeom>
        </p:spPr>
      </p:pic>
      <p:sp>
        <p:nvSpPr>
          <p:cNvPr id="9" name="TextBox 9"/>
          <p:cNvSpPr txBox="1"/>
          <p:nvPr/>
        </p:nvSpPr>
        <p:spPr>
          <a:xfrm>
            <a:off x="7392758" y="407537"/>
            <a:ext cx="2943937" cy="1303248"/>
          </a:xfrm>
          <a:prstGeom prst="rect">
            <a:avLst/>
          </a:prstGeom>
        </p:spPr>
        <p:txBody>
          <a:bodyPr lIns="0" tIns="0" rIns="0" bIns="0" rtlCol="0" anchor="t">
            <a:spAutoFit/>
          </a:bodyPr>
          <a:lstStyle/>
          <a:p>
            <a:pPr>
              <a:lnSpc>
                <a:spcPts val="7778"/>
              </a:lnSpc>
            </a:pPr>
            <a:r>
              <a:rPr lang="en-US" sz="9845">
                <a:solidFill>
                  <a:srgbClr val="FFFFFF"/>
                </a:solidFill>
                <a:latin typeface="Alegreya Sans Black"/>
              </a:rPr>
              <a:t>ASK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81058" y="-1710786"/>
            <a:ext cx="3421572" cy="3421572"/>
            <a:chOff x="0" y="0"/>
            <a:chExt cx="6263259" cy="6263259"/>
          </a:xfrm>
        </p:grpSpPr>
        <p:sp>
          <p:nvSpPr>
            <p:cNvPr id="3" name="Freeform 3"/>
            <p:cNvSpPr/>
            <p:nvPr/>
          </p:nvSpPr>
          <p:spPr>
            <a:xfrm>
              <a:off x="-2159" y="-2159"/>
              <a:ext cx="6267449" cy="6267450"/>
            </a:xfrm>
            <a:custGeom>
              <a:avLst/>
              <a:gdLst/>
              <a:ahLst/>
              <a:cxnLst/>
              <a:rect l="l" t="t" r="r" b="b"/>
              <a:pathLst>
                <a:path w="6267449" h="6267450">
                  <a:moveTo>
                    <a:pt x="4778375" y="3248025"/>
                  </a:moveTo>
                  <a:cubicBezTo>
                    <a:pt x="4771644" y="3345688"/>
                    <a:pt x="4756531" y="3441065"/>
                    <a:pt x="4733544" y="3533267"/>
                  </a:cubicBezTo>
                  <a:lnTo>
                    <a:pt x="6149594" y="3993388"/>
                  </a:lnTo>
                  <a:lnTo>
                    <a:pt x="6078982" y="4210812"/>
                  </a:lnTo>
                  <a:lnTo>
                    <a:pt x="4662932" y="3750691"/>
                  </a:lnTo>
                  <a:cubicBezTo>
                    <a:pt x="4626610" y="3840607"/>
                    <a:pt x="4582541" y="3926713"/>
                    <a:pt x="4531614" y="4007993"/>
                  </a:cubicBezTo>
                  <a:lnTo>
                    <a:pt x="5736336" y="4883277"/>
                  </a:lnTo>
                  <a:lnTo>
                    <a:pt x="5601970" y="5068189"/>
                  </a:lnTo>
                  <a:lnTo>
                    <a:pt x="4397121" y="4192778"/>
                  </a:lnTo>
                  <a:cubicBezTo>
                    <a:pt x="4335145" y="4266692"/>
                    <a:pt x="4266819" y="4335019"/>
                    <a:pt x="4192906" y="4396994"/>
                  </a:cubicBezTo>
                  <a:lnTo>
                    <a:pt x="5068316" y="5601843"/>
                  </a:lnTo>
                  <a:lnTo>
                    <a:pt x="4883404" y="5736209"/>
                  </a:lnTo>
                  <a:lnTo>
                    <a:pt x="4008121" y="4531487"/>
                  </a:lnTo>
                  <a:cubicBezTo>
                    <a:pt x="3926841" y="4582414"/>
                    <a:pt x="3840862" y="4626483"/>
                    <a:pt x="3750819" y="4662805"/>
                  </a:cubicBezTo>
                  <a:lnTo>
                    <a:pt x="4210940" y="6078855"/>
                  </a:lnTo>
                  <a:lnTo>
                    <a:pt x="3993516" y="6149467"/>
                  </a:lnTo>
                  <a:lnTo>
                    <a:pt x="3533395" y="4733417"/>
                  </a:lnTo>
                  <a:cubicBezTo>
                    <a:pt x="3441066" y="4756404"/>
                    <a:pt x="3345816" y="4771644"/>
                    <a:pt x="3248153" y="4778248"/>
                  </a:cubicBezTo>
                  <a:lnTo>
                    <a:pt x="3248153" y="6267450"/>
                  </a:lnTo>
                  <a:lnTo>
                    <a:pt x="3019553" y="6267450"/>
                  </a:lnTo>
                  <a:lnTo>
                    <a:pt x="3019553" y="4778375"/>
                  </a:lnTo>
                  <a:cubicBezTo>
                    <a:pt x="2921890" y="4771644"/>
                    <a:pt x="2826513" y="4756531"/>
                    <a:pt x="2734311" y="4733544"/>
                  </a:cubicBezTo>
                  <a:lnTo>
                    <a:pt x="2274190" y="6149594"/>
                  </a:lnTo>
                  <a:lnTo>
                    <a:pt x="2056766" y="6078982"/>
                  </a:lnTo>
                  <a:lnTo>
                    <a:pt x="2516759" y="4662932"/>
                  </a:lnTo>
                  <a:cubicBezTo>
                    <a:pt x="2426843" y="4626610"/>
                    <a:pt x="2340737" y="4582541"/>
                    <a:pt x="2259457" y="4531614"/>
                  </a:cubicBezTo>
                  <a:lnTo>
                    <a:pt x="1384173" y="5736336"/>
                  </a:lnTo>
                  <a:lnTo>
                    <a:pt x="1199261" y="5601970"/>
                  </a:lnTo>
                  <a:lnTo>
                    <a:pt x="2074672" y="4397121"/>
                  </a:lnTo>
                  <a:cubicBezTo>
                    <a:pt x="2000758" y="4335145"/>
                    <a:pt x="1932432" y="4266819"/>
                    <a:pt x="1870456" y="4192906"/>
                  </a:cubicBezTo>
                  <a:lnTo>
                    <a:pt x="665607" y="5068316"/>
                  </a:lnTo>
                  <a:lnTo>
                    <a:pt x="531241" y="4883404"/>
                  </a:lnTo>
                  <a:lnTo>
                    <a:pt x="1735963" y="4008121"/>
                  </a:lnTo>
                  <a:cubicBezTo>
                    <a:pt x="1685036" y="3926841"/>
                    <a:pt x="1640967" y="3840862"/>
                    <a:pt x="1604645" y="3750819"/>
                  </a:cubicBezTo>
                  <a:lnTo>
                    <a:pt x="188722" y="4210939"/>
                  </a:lnTo>
                  <a:lnTo>
                    <a:pt x="118110" y="3993515"/>
                  </a:lnTo>
                  <a:lnTo>
                    <a:pt x="1534160" y="3533394"/>
                  </a:lnTo>
                  <a:cubicBezTo>
                    <a:pt x="1511173" y="3441065"/>
                    <a:pt x="1495933" y="3345815"/>
                    <a:pt x="1489329" y="3248152"/>
                  </a:cubicBezTo>
                  <a:lnTo>
                    <a:pt x="0" y="3248152"/>
                  </a:lnTo>
                  <a:lnTo>
                    <a:pt x="0" y="3019552"/>
                  </a:lnTo>
                  <a:lnTo>
                    <a:pt x="1489202" y="3019552"/>
                  </a:lnTo>
                  <a:cubicBezTo>
                    <a:pt x="1495933" y="2921889"/>
                    <a:pt x="1511046" y="2826512"/>
                    <a:pt x="1534033" y="2734310"/>
                  </a:cubicBezTo>
                  <a:lnTo>
                    <a:pt x="117983" y="2274062"/>
                  </a:lnTo>
                  <a:lnTo>
                    <a:pt x="188595" y="2056638"/>
                  </a:lnTo>
                  <a:lnTo>
                    <a:pt x="1604645" y="2516759"/>
                  </a:lnTo>
                  <a:cubicBezTo>
                    <a:pt x="1640967" y="2426843"/>
                    <a:pt x="1685036" y="2340737"/>
                    <a:pt x="1735963" y="2259457"/>
                  </a:cubicBezTo>
                  <a:lnTo>
                    <a:pt x="531241" y="1384173"/>
                  </a:lnTo>
                  <a:lnTo>
                    <a:pt x="665607" y="1199261"/>
                  </a:lnTo>
                  <a:lnTo>
                    <a:pt x="1870456" y="2074672"/>
                  </a:lnTo>
                  <a:cubicBezTo>
                    <a:pt x="1932432" y="2000758"/>
                    <a:pt x="2000758" y="1932432"/>
                    <a:pt x="2074672" y="1870456"/>
                  </a:cubicBezTo>
                  <a:lnTo>
                    <a:pt x="1199261" y="665607"/>
                  </a:lnTo>
                  <a:lnTo>
                    <a:pt x="1384173" y="531241"/>
                  </a:lnTo>
                  <a:lnTo>
                    <a:pt x="2259457" y="1735963"/>
                  </a:lnTo>
                  <a:cubicBezTo>
                    <a:pt x="2340737" y="1685036"/>
                    <a:pt x="2426716" y="1640967"/>
                    <a:pt x="2516759" y="1604645"/>
                  </a:cubicBezTo>
                  <a:lnTo>
                    <a:pt x="2056638" y="188595"/>
                  </a:lnTo>
                  <a:lnTo>
                    <a:pt x="2274062" y="117983"/>
                  </a:lnTo>
                  <a:lnTo>
                    <a:pt x="2734183" y="1534033"/>
                  </a:lnTo>
                  <a:cubicBezTo>
                    <a:pt x="2826512" y="1511046"/>
                    <a:pt x="2921762" y="1495806"/>
                    <a:pt x="3019425" y="1489202"/>
                  </a:cubicBezTo>
                  <a:lnTo>
                    <a:pt x="3019425" y="0"/>
                  </a:lnTo>
                  <a:lnTo>
                    <a:pt x="3248025" y="0"/>
                  </a:lnTo>
                  <a:lnTo>
                    <a:pt x="3248025" y="1489202"/>
                  </a:lnTo>
                  <a:cubicBezTo>
                    <a:pt x="3345688" y="1495933"/>
                    <a:pt x="3441065" y="1511046"/>
                    <a:pt x="3533267" y="1534033"/>
                  </a:cubicBezTo>
                  <a:lnTo>
                    <a:pt x="3993388" y="117983"/>
                  </a:lnTo>
                  <a:lnTo>
                    <a:pt x="4210812" y="188595"/>
                  </a:lnTo>
                  <a:lnTo>
                    <a:pt x="3750691" y="1604645"/>
                  </a:lnTo>
                  <a:cubicBezTo>
                    <a:pt x="3840606" y="1640967"/>
                    <a:pt x="3926712" y="1685036"/>
                    <a:pt x="4007993" y="1735963"/>
                  </a:cubicBezTo>
                  <a:lnTo>
                    <a:pt x="4883277" y="531241"/>
                  </a:lnTo>
                  <a:lnTo>
                    <a:pt x="5068189" y="665607"/>
                  </a:lnTo>
                  <a:lnTo>
                    <a:pt x="4192778" y="1870456"/>
                  </a:lnTo>
                  <a:cubicBezTo>
                    <a:pt x="4266692" y="1932432"/>
                    <a:pt x="4335018" y="2000758"/>
                    <a:pt x="4396993" y="2074672"/>
                  </a:cubicBezTo>
                  <a:lnTo>
                    <a:pt x="5601842" y="1199261"/>
                  </a:lnTo>
                  <a:lnTo>
                    <a:pt x="5736208" y="1384173"/>
                  </a:lnTo>
                  <a:lnTo>
                    <a:pt x="4531486" y="2259457"/>
                  </a:lnTo>
                  <a:cubicBezTo>
                    <a:pt x="4582414" y="2340737"/>
                    <a:pt x="4626483" y="2426716"/>
                    <a:pt x="4662804" y="2516759"/>
                  </a:cubicBezTo>
                  <a:lnTo>
                    <a:pt x="6078854" y="2056638"/>
                  </a:lnTo>
                  <a:lnTo>
                    <a:pt x="6149466" y="2274062"/>
                  </a:lnTo>
                  <a:lnTo>
                    <a:pt x="4733416" y="2734183"/>
                  </a:lnTo>
                  <a:cubicBezTo>
                    <a:pt x="4756403" y="2826512"/>
                    <a:pt x="4771643" y="2921762"/>
                    <a:pt x="4778247" y="3019425"/>
                  </a:cubicBezTo>
                  <a:lnTo>
                    <a:pt x="6267449" y="3019425"/>
                  </a:lnTo>
                  <a:lnTo>
                    <a:pt x="6267449" y="3248025"/>
                  </a:lnTo>
                  <a:lnTo>
                    <a:pt x="4778375" y="3248025"/>
                  </a:lnTo>
                  <a:close/>
                </a:path>
              </a:pathLst>
            </a:custGeom>
            <a:solidFill>
              <a:srgbClr val="FFFFFF"/>
            </a:solidFill>
          </p:spPr>
        </p:sp>
      </p:grpSp>
      <p:sp>
        <p:nvSpPr>
          <p:cNvPr id="4" name="AutoShape 4"/>
          <p:cNvSpPr/>
          <p:nvPr/>
        </p:nvSpPr>
        <p:spPr>
          <a:xfrm>
            <a:off x="5923810" y="2063537"/>
            <a:ext cx="5881834" cy="0"/>
          </a:xfrm>
          <a:prstGeom prst="line">
            <a:avLst/>
          </a:prstGeom>
          <a:ln w="47625" cap="flat">
            <a:solidFill>
              <a:srgbClr val="FFFFFF"/>
            </a:solidFill>
            <a:prstDash val="solid"/>
            <a:headEnd type="none" w="sm" len="sm"/>
            <a:tailEnd type="none" w="sm" len="sm"/>
          </a:ln>
        </p:spPr>
      </p:sp>
      <p:pic>
        <p:nvPicPr>
          <p:cNvPr id="5" name="Picture 5"/>
          <p:cNvPicPr>
            <a:picLocks noChangeAspect="1"/>
          </p:cNvPicPr>
          <p:nvPr/>
        </p:nvPicPr>
        <p:blipFill>
          <a:blip r:embed="rId2"/>
          <a:srcRect/>
          <a:stretch>
            <a:fillRect/>
          </a:stretch>
        </p:blipFill>
        <p:spPr>
          <a:xfrm>
            <a:off x="12385949" y="281826"/>
            <a:ext cx="2081169" cy="2076649"/>
          </a:xfrm>
          <a:prstGeom prst="rect">
            <a:avLst/>
          </a:prstGeom>
        </p:spPr>
      </p:pic>
      <p:pic>
        <p:nvPicPr>
          <p:cNvPr id="6" name="Picture 6"/>
          <p:cNvPicPr>
            <a:picLocks noChangeAspect="1"/>
          </p:cNvPicPr>
          <p:nvPr/>
        </p:nvPicPr>
        <p:blipFill>
          <a:blip r:embed="rId3"/>
          <a:srcRect/>
          <a:stretch>
            <a:fillRect/>
          </a:stretch>
        </p:blipFill>
        <p:spPr>
          <a:xfrm>
            <a:off x="3050973" y="276672"/>
            <a:ext cx="1810678" cy="1810678"/>
          </a:xfrm>
          <a:prstGeom prst="rect">
            <a:avLst/>
          </a:prstGeom>
        </p:spPr>
      </p:pic>
      <p:pic>
        <p:nvPicPr>
          <p:cNvPr id="7" name="Picture 7"/>
          <p:cNvPicPr>
            <a:picLocks noChangeAspect="1"/>
          </p:cNvPicPr>
          <p:nvPr/>
        </p:nvPicPr>
        <p:blipFill>
          <a:blip r:embed="rId4"/>
          <a:srcRect/>
          <a:stretch>
            <a:fillRect/>
          </a:stretch>
        </p:blipFill>
        <p:spPr>
          <a:xfrm>
            <a:off x="693534" y="2710900"/>
            <a:ext cx="16041285" cy="2522575"/>
          </a:xfrm>
          <a:prstGeom prst="rect">
            <a:avLst/>
          </a:prstGeom>
        </p:spPr>
      </p:pic>
      <p:pic>
        <p:nvPicPr>
          <p:cNvPr id="8" name="Picture 8"/>
          <p:cNvPicPr>
            <a:picLocks noChangeAspect="1"/>
          </p:cNvPicPr>
          <p:nvPr/>
        </p:nvPicPr>
        <p:blipFill>
          <a:blip r:embed="rId5"/>
          <a:srcRect/>
          <a:stretch>
            <a:fillRect/>
          </a:stretch>
        </p:blipFill>
        <p:spPr>
          <a:xfrm>
            <a:off x="369202" y="5338275"/>
            <a:ext cx="17144059" cy="4785931"/>
          </a:xfrm>
          <a:prstGeom prst="rect">
            <a:avLst/>
          </a:prstGeom>
        </p:spPr>
      </p:pic>
      <p:sp>
        <p:nvSpPr>
          <p:cNvPr id="9" name="TextBox 9"/>
          <p:cNvSpPr txBox="1"/>
          <p:nvPr/>
        </p:nvSpPr>
        <p:spPr>
          <a:xfrm>
            <a:off x="5923810" y="407537"/>
            <a:ext cx="5580734" cy="1303248"/>
          </a:xfrm>
          <a:prstGeom prst="rect">
            <a:avLst/>
          </a:prstGeom>
        </p:spPr>
        <p:txBody>
          <a:bodyPr lIns="0" tIns="0" rIns="0" bIns="0" rtlCol="0" anchor="t">
            <a:spAutoFit/>
          </a:bodyPr>
          <a:lstStyle/>
          <a:p>
            <a:pPr>
              <a:lnSpc>
                <a:spcPts val="7778"/>
              </a:lnSpc>
            </a:pPr>
            <a:r>
              <a:rPr lang="en-US" sz="9845">
                <a:solidFill>
                  <a:srgbClr val="FFFFFF"/>
                </a:solidFill>
                <a:latin typeface="Alegreya Sans Black"/>
              </a:rPr>
              <a:t>ACQUIRE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81058" y="-1710786"/>
            <a:ext cx="3421572" cy="3421572"/>
            <a:chOff x="0" y="0"/>
            <a:chExt cx="6263259" cy="6263259"/>
          </a:xfrm>
        </p:grpSpPr>
        <p:sp>
          <p:nvSpPr>
            <p:cNvPr id="3" name="Freeform 3"/>
            <p:cNvSpPr/>
            <p:nvPr/>
          </p:nvSpPr>
          <p:spPr>
            <a:xfrm>
              <a:off x="-2159" y="-2159"/>
              <a:ext cx="6267449" cy="6267450"/>
            </a:xfrm>
            <a:custGeom>
              <a:avLst/>
              <a:gdLst/>
              <a:ahLst/>
              <a:cxnLst/>
              <a:rect l="l" t="t" r="r" b="b"/>
              <a:pathLst>
                <a:path w="6267449" h="6267450">
                  <a:moveTo>
                    <a:pt x="4778375" y="3248025"/>
                  </a:moveTo>
                  <a:cubicBezTo>
                    <a:pt x="4771644" y="3345688"/>
                    <a:pt x="4756531" y="3441065"/>
                    <a:pt x="4733544" y="3533267"/>
                  </a:cubicBezTo>
                  <a:lnTo>
                    <a:pt x="6149594" y="3993388"/>
                  </a:lnTo>
                  <a:lnTo>
                    <a:pt x="6078982" y="4210812"/>
                  </a:lnTo>
                  <a:lnTo>
                    <a:pt x="4662932" y="3750691"/>
                  </a:lnTo>
                  <a:cubicBezTo>
                    <a:pt x="4626610" y="3840607"/>
                    <a:pt x="4582541" y="3926713"/>
                    <a:pt x="4531614" y="4007993"/>
                  </a:cubicBezTo>
                  <a:lnTo>
                    <a:pt x="5736336" y="4883277"/>
                  </a:lnTo>
                  <a:lnTo>
                    <a:pt x="5601970" y="5068189"/>
                  </a:lnTo>
                  <a:lnTo>
                    <a:pt x="4397121" y="4192778"/>
                  </a:lnTo>
                  <a:cubicBezTo>
                    <a:pt x="4335145" y="4266692"/>
                    <a:pt x="4266819" y="4335019"/>
                    <a:pt x="4192906" y="4396994"/>
                  </a:cubicBezTo>
                  <a:lnTo>
                    <a:pt x="5068316" y="5601843"/>
                  </a:lnTo>
                  <a:lnTo>
                    <a:pt x="4883404" y="5736209"/>
                  </a:lnTo>
                  <a:lnTo>
                    <a:pt x="4008121" y="4531487"/>
                  </a:lnTo>
                  <a:cubicBezTo>
                    <a:pt x="3926841" y="4582414"/>
                    <a:pt x="3840862" y="4626483"/>
                    <a:pt x="3750819" y="4662805"/>
                  </a:cubicBezTo>
                  <a:lnTo>
                    <a:pt x="4210940" y="6078855"/>
                  </a:lnTo>
                  <a:lnTo>
                    <a:pt x="3993516" y="6149467"/>
                  </a:lnTo>
                  <a:lnTo>
                    <a:pt x="3533395" y="4733417"/>
                  </a:lnTo>
                  <a:cubicBezTo>
                    <a:pt x="3441066" y="4756404"/>
                    <a:pt x="3345816" y="4771644"/>
                    <a:pt x="3248153" y="4778248"/>
                  </a:cubicBezTo>
                  <a:lnTo>
                    <a:pt x="3248153" y="6267450"/>
                  </a:lnTo>
                  <a:lnTo>
                    <a:pt x="3019553" y="6267450"/>
                  </a:lnTo>
                  <a:lnTo>
                    <a:pt x="3019553" y="4778375"/>
                  </a:lnTo>
                  <a:cubicBezTo>
                    <a:pt x="2921890" y="4771644"/>
                    <a:pt x="2826513" y="4756531"/>
                    <a:pt x="2734311" y="4733544"/>
                  </a:cubicBezTo>
                  <a:lnTo>
                    <a:pt x="2274190" y="6149594"/>
                  </a:lnTo>
                  <a:lnTo>
                    <a:pt x="2056766" y="6078982"/>
                  </a:lnTo>
                  <a:lnTo>
                    <a:pt x="2516759" y="4662932"/>
                  </a:lnTo>
                  <a:cubicBezTo>
                    <a:pt x="2426843" y="4626610"/>
                    <a:pt x="2340737" y="4582541"/>
                    <a:pt x="2259457" y="4531614"/>
                  </a:cubicBezTo>
                  <a:lnTo>
                    <a:pt x="1384173" y="5736336"/>
                  </a:lnTo>
                  <a:lnTo>
                    <a:pt x="1199261" y="5601970"/>
                  </a:lnTo>
                  <a:lnTo>
                    <a:pt x="2074672" y="4397121"/>
                  </a:lnTo>
                  <a:cubicBezTo>
                    <a:pt x="2000758" y="4335145"/>
                    <a:pt x="1932432" y="4266819"/>
                    <a:pt x="1870456" y="4192906"/>
                  </a:cubicBezTo>
                  <a:lnTo>
                    <a:pt x="665607" y="5068316"/>
                  </a:lnTo>
                  <a:lnTo>
                    <a:pt x="531241" y="4883404"/>
                  </a:lnTo>
                  <a:lnTo>
                    <a:pt x="1735963" y="4008121"/>
                  </a:lnTo>
                  <a:cubicBezTo>
                    <a:pt x="1685036" y="3926841"/>
                    <a:pt x="1640967" y="3840862"/>
                    <a:pt x="1604645" y="3750819"/>
                  </a:cubicBezTo>
                  <a:lnTo>
                    <a:pt x="188722" y="4210939"/>
                  </a:lnTo>
                  <a:lnTo>
                    <a:pt x="118110" y="3993515"/>
                  </a:lnTo>
                  <a:lnTo>
                    <a:pt x="1534160" y="3533394"/>
                  </a:lnTo>
                  <a:cubicBezTo>
                    <a:pt x="1511173" y="3441065"/>
                    <a:pt x="1495933" y="3345815"/>
                    <a:pt x="1489329" y="3248152"/>
                  </a:cubicBezTo>
                  <a:lnTo>
                    <a:pt x="0" y="3248152"/>
                  </a:lnTo>
                  <a:lnTo>
                    <a:pt x="0" y="3019552"/>
                  </a:lnTo>
                  <a:lnTo>
                    <a:pt x="1489202" y="3019552"/>
                  </a:lnTo>
                  <a:cubicBezTo>
                    <a:pt x="1495933" y="2921889"/>
                    <a:pt x="1511046" y="2826512"/>
                    <a:pt x="1534033" y="2734310"/>
                  </a:cubicBezTo>
                  <a:lnTo>
                    <a:pt x="117983" y="2274062"/>
                  </a:lnTo>
                  <a:lnTo>
                    <a:pt x="188595" y="2056638"/>
                  </a:lnTo>
                  <a:lnTo>
                    <a:pt x="1604645" y="2516759"/>
                  </a:lnTo>
                  <a:cubicBezTo>
                    <a:pt x="1640967" y="2426843"/>
                    <a:pt x="1685036" y="2340737"/>
                    <a:pt x="1735963" y="2259457"/>
                  </a:cubicBezTo>
                  <a:lnTo>
                    <a:pt x="531241" y="1384173"/>
                  </a:lnTo>
                  <a:lnTo>
                    <a:pt x="665607" y="1199261"/>
                  </a:lnTo>
                  <a:lnTo>
                    <a:pt x="1870456" y="2074672"/>
                  </a:lnTo>
                  <a:cubicBezTo>
                    <a:pt x="1932432" y="2000758"/>
                    <a:pt x="2000758" y="1932432"/>
                    <a:pt x="2074672" y="1870456"/>
                  </a:cubicBezTo>
                  <a:lnTo>
                    <a:pt x="1199261" y="665607"/>
                  </a:lnTo>
                  <a:lnTo>
                    <a:pt x="1384173" y="531241"/>
                  </a:lnTo>
                  <a:lnTo>
                    <a:pt x="2259457" y="1735963"/>
                  </a:lnTo>
                  <a:cubicBezTo>
                    <a:pt x="2340737" y="1685036"/>
                    <a:pt x="2426716" y="1640967"/>
                    <a:pt x="2516759" y="1604645"/>
                  </a:cubicBezTo>
                  <a:lnTo>
                    <a:pt x="2056638" y="188595"/>
                  </a:lnTo>
                  <a:lnTo>
                    <a:pt x="2274062" y="117983"/>
                  </a:lnTo>
                  <a:lnTo>
                    <a:pt x="2734183" y="1534033"/>
                  </a:lnTo>
                  <a:cubicBezTo>
                    <a:pt x="2826512" y="1511046"/>
                    <a:pt x="2921762" y="1495806"/>
                    <a:pt x="3019425" y="1489202"/>
                  </a:cubicBezTo>
                  <a:lnTo>
                    <a:pt x="3019425" y="0"/>
                  </a:lnTo>
                  <a:lnTo>
                    <a:pt x="3248025" y="0"/>
                  </a:lnTo>
                  <a:lnTo>
                    <a:pt x="3248025" y="1489202"/>
                  </a:lnTo>
                  <a:cubicBezTo>
                    <a:pt x="3345688" y="1495933"/>
                    <a:pt x="3441065" y="1511046"/>
                    <a:pt x="3533267" y="1534033"/>
                  </a:cubicBezTo>
                  <a:lnTo>
                    <a:pt x="3993388" y="117983"/>
                  </a:lnTo>
                  <a:lnTo>
                    <a:pt x="4210812" y="188595"/>
                  </a:lnTo>
                  <a:lnTo>
                    <a:pt x="3750691" y="1604645"/>
                  </a:lnTo>
                  <a:cubicBezTo>
                    <a:pt x="3840606" y="1640967"/>
                    <a:pt x="3926712" y="1685036"/>
                    <a:pt x="4007993" y="1735963"/>
                  </a:cubicBezTo>
                  <a:lnTo>
                    <a:pt x="4883277" y="531241"/>
                  </a:lnTo>
                  <a:lnTo>
                    <a:pt x="5068189" y="665607"/>
                  </a:lnTo>
                  <a:lnTo>
                    <a:pt x="4192778" y="1870456"/>
                  </a:lnTo>
                  <a:cubicBezTo>
                    <a:pt x="4266692" y="1932432"/>
                    <a:pt x="4335018" y="2000758"/>
                    <a:pt x="4396993" y="2074672"/>
                  </a:cubicBezTo>
                  <a:lnTo>
                    <a:pt x="5601842" y="1199261"/>
                  </a:lnTo>
                  <a:lnTo>
                    <a:pt x="5736208" y="1384173"/>
                  </a:lnTo>
                  <a:lnTo>
                    <a:pt x="4531486" y="2259457"/>
                  </a:lnTo>
                  <a:cubicBezTo>
                    <a:pt x="4582414" y="2340737"/>
                    <a:pt x="4626483" y="2426716"/>
                    <a:pt x="4662804" y="2516759"/>
                  </a:cubicBezTo>
                  <a:lnTo>
                    <a:pt x="6078854" y="2056638"/>
                  </a:lnTo>
                  <a:lnTo>
                    <a:pt x="6149466" y="2274062"/>
                  </a:lnTo>
                  <a:lnTo>
                    <a:pt x="4733416" y="2734183"/>
                  </a:lnTo>
                  <a:cubicBezTo>
                    <a:pt x="4756403" y="2826512"/>
                    <a:pt x="4771643" y="2921762"/>
                    <a:pt x="4778247" y="3019425"/>
                  </a:cubicBezTo>
                  <a:lnTo>
                    <a:pt x="6267449" y="3019425"/>
                  </a:lnTo>
                  <a:lnTo>
                    <a:pt x="6267449" y="3248025"/>
                  </a:lnTo>
                  <a:lnTo>
                    <a:pt x="4778375" y="3248025"/>
                  </a:lnTo>
                  <a:close/>
                </a:path>
              </a:pathLst>
            </a:custGeom>
            <a:solidFill>
              <a:srgbClr val="FFFFFF"/>
            </a:solidFill>
          </p:spPr>
        </p:sp>
      </p:grpSp>
      <p:sp>
        <p:nvSpPr>
          <p:cNvPr id="4" name="AutoShape 4"/>
          <p:cNvSpPr/>
          <p:nvPr/>
        </p:nvSpPr>
        <p:spPr>
          <a:xfrm>
            <a:off x="5923810" y="2063537"/>
            <a:ext cx="5881834" cy="0"/>
          </a:xfrm>
          <a:prstGeom prst="line">
            <a:avLst/>
          </a:prstGeom>
          <a:ln w="47625" cap="flat">
            <a:solidFill>
              <a:srgbClr val="FFFFFF"/>
            </a:solidFill>
            <a:prstDash val="solid"/>
            <a:headEnd type="none" w="sm" len="sm"/>
            <a:tailEnd type="none" w="sm" len="sm"/>
          </a:ln>
        </p:spPr>
      </p:sp>
      <p:pic>
        <p:nvPicPr>
          <p:cNvPr id="5" name="Picture 5"/>
          <p:cNvPicPr>
            <a:picLocks noChangeAspect="1"/>
          </p:cNvPicPr>
          <p:nvPr/>
        </p:nvPicPr>
        <p:blipFill>
          <a:blip r:embed="rId2"/>
          <a:srcRect/>
          <a:stretch>
            <a:fillRect/>
          </a:stretch>
        </p:blipFill>
        <p:spPr>
          <a:xfrm>
            <a:off x="12385949" y="281826"/>
            <a:ext cx="2081169" cy="2076649"/>
          </a:xfrm>
          <a:prstGeom prst="rect">
            <a:avLst/>
          </a:prstGeom>
        </p:spPr>
      </p:pic>
      <p:pic>
        <p:nvPicPr>
          <p:cNvPr id="6" name="Picture 6"/>
          <p:cNvPicPr>
            <a:picLocks noChangeAspect="1"/>
          </p:cNvPicPr>
          <p:nvPr/>
        </p:nvPicPr>
        <p:blipFill>
          <a:blip r:embed="rId3"/>
          <a:srcRect/>
          <a:stretch>
            <a:fillRect/>
          </a:stretch>
        </p:blipFill>
        <p:spPr>
          <a:xfrm>
            <a:off x="3050973" y="276672"/>
            <a:ext cx="1810678" cy="1810678"/>
          </a:xfrm>
          <a:prstGeom prst="rect">
            <a:avLst/>
          </a:prstGeom>
        </p:spPr>
      </p:pic>
      <p:pic>
        <p:nvPicPr>
          <p:cNvPr id="7" name="Picture 7"/>
          <p:cNvPicPr>
            <a:picLocks noChangeAspect="1"/>
          </p:cNvPicPr>
          <p:nvPr/>
        </p:nvPicPr>
        <p:blipFill>
          <a:blip r:embed="rId4"/>
          <a:srcRect/>
          <a:stretch>
            <a:fillRect/>
          </a:stretch>
        </p:blipFill>
        <p:spPr>
          <a:xfrm>
            <a:off x="1507627" y="2741782"/>
            <a:ext cx="15272746" cy="2401718"/>
          </a:xfrm>
          <a:prstGeom prst="rect">
            <a:avLst/>
          </a:prstGeom>
        </p:spPr>
      </p:pic>
      <p:pic>
        <p:nvPicPr>
          <p:cNvPr id="8" name="Picture 8"/>
          <p:cNvPicPr>
            <a:picLocks noChangeAspect="1"/>
          </p:cNvPicPr>
          <p:nvPr/>
        </p:nvPicPr>
        <p:blipFill>
          <a:blip r:embed="rId5"/>
          <a:srcRect/>
          <a:stretch>
            <a:fillRect/>
          </a:stretch>
        </p:blipFill>
        <p:spPr>
          <a:xfrm>
            <a:off x="1507627" y="5143500"/>
            <a:ext cx="16102957" cy="4604604"/>
          </a:xfrm>
          <a:prstGeom prst="rect">
            <a:avLst/>
          </a:prstGeom>
        </p:spPr>
      </p:pic>
      <p:sp>
        <p:nvSpPr>
          <p:cNvPr id="9" name="TextBox 9"/>
          <p:cNvSpPr txBox="1"/>
          <p:nvPr/>
        </p:nvSpPr>
        <p:spPr>
          <a:xfrm>
            <a:off x="5871300" y="407537"/>
            <a:ext cx="6304134" cy="1303248"/>
          </a:xfrm>
          <a:prstGeom prst="rect">
            <a:avLst/>
          </a:prstGeom>
        </p:spPr>
        <p:txBody>
          <a:bodyPr lIns="0" tIns="0" rIns="0" bIns="0" rtlCol="0" anchor="t">
            <a:spAutoFit/>
          </a:bodyPr>
          <a:lstStyle/>
          <a:p>
            <a:pPr>
              <a:lnSpc>
                <a:spcPts val="7778"/>
              </a:lnSpc>
            </a:pPr>
            <a:r>
              <a:rPr lang="en-US" sz="9845">
                <a:solidFill>
                  <a:srgbClr val="FFFFFF"/>
                </a:solidFill>
                <a:latin typeface="Alegreya Sans Black"/>
              </a:rPr>
              <a:t>APPRAISE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81058" y="-1710786"/>
            <a:ext cx="3421572" cy="3421572"/>
            <a:chOff x="0" y="0"/>
            <a:chExt cx="6263259" cy="6263259"/>
          </a:xfrm>
        </p:grpSpPr>
        <p:sp>
          <p:nvSpPr>
            <p:cNvPr id="3" name="Freeform 3"/>
            <p:cNvSpPr/>
            <p:nvPr/>
          </p:nvSpPr>
          <p:spPr>
            <a:xfrm>
              <a:off x="-2159" y="-2159"/>
              <a:ext cx="6267449" cy="6267450"/>
            </a:xfrm>
            <a:custGeom>
              <a:avLst/>
              <a:gdLst/>
              <a:ahLst/>
              <a:cxnLst/>
              <a:rect l="l" t="t" r="r" b="b"/>
              <a:pathLst>
                <a:path w="6267449" h="6267450">
                  <a:moveTo>
                    <a:pt x="4778375" y="3248025"/>
                  </a:moveTo>
                  <a:cubicBezTo>
                    <a:pt x="4771644" y="3345688"/>
                    <a:pt x="4756531" y="3441065"/>
                    <a:pt x="4733544" y="3533267"/>
                  </a:cubicBezTo>
                  <a:lnTo>
                    <a:pt x="6149594" y="3993388"/>
                  </a:lnTo>
                  <a:lnTo>
                    <a:pt x="6078982" y="4210812"/>
                  </a:lnTo>
                  <a:lnTo>
                    <a:pt x="4662932" y="3750691"/>
                  </a:lnTo>
                  <a:cubicBezTo>
                    <a:pt x="4626610" y="3840607"/>
                    <a:pt x="4582541" y="3926713"/>
                    <a:pt x="4531614" y="4007993"/>
                  </a:cubicBezTo>
                  <a:lnTo>
                    <a:pt x="5736336" y="4883277"/>
                  </a:lnTo>
                  <a:lnTo>
                    <a:pt x="5601970" y="5068189"/>
                  </a:lnTo>
                  <a:lnTo>
                    <a:pt x="4397121" y="4192778"/>
                  </a:lnTo>
                  <a:cubicBezTo>
                    <a:pt x="4335145" y="4266692"/>
                    <a:pt x="4266819" y="4335019"/>
                    <a:pt x="4192906" y="4396994"/>
                  </a:cubicBezTo>
                  <a:lnTo>
                    <a:pt x="5068316" y="5601843"/>
                  </a:lnTo>
                  <a:lnTo>
                    <a:pt x="4883404" y="5736209"/>
                  </a:lnTo>
                  <a:lnTo>
                    <a:pt x="4008121" y="4531487"/>
                  </a:lnTo>
                  <a:cubicBezTo>
                    <a:pt x="3926841" y="4582414"/>
                    <a:pt x="3840862" y="4626483"/>
                    <a:pt x="3750819" y="4662805"/>
                  </a:cubicBezTo>
                  <a:lnTo>
                    <a:pt x="4210940" y="6078855"/>
                  </a:lnTo>
                  <a:lnTo>
                    <a:pt x="3993516" y="6149467"/>
                  </a:lnTo>
                  <a:lnTo>
                    <a:pt x="3533395" y="4733417"/>
                  </a:lnTo>
                  <a:cubicBezTo>
                    <a:pt x="3441066" y="4756404"/>
                    <a:pt x="3345816" y="4771644"/>
                    <a:pt x="3248153" y="4778248"/>
                  </a:cubicBezTo>
                  <a:lnTo>
                    <a:pt x="3248153" y="6267450"/>
                  </a:lnTo>
                  <a:lnTo>
                    <a:pt x="3019553" y="6267450"/>
                  </a:lnTo>
                  <a:lnTo>
                    <a:pt x="3019553" y="4778375"/>
                  </a:lnTo>
                  <a:cubicBezTo>
                    <a:pt x="2921890" y="4771644"/>
                    <a:pt x="2826513" y="4756531"/>
                    <a:pt x="2734311" y="4733544"/>
                  </a:cubicBezTo>
                  <a:lnTo>
                    <a:pt x="2274190" y="6149594"/>
                  </a:lnTo>
                  <a:lnTo>
                    <a:pt x="2056766" y="6078982"/>
                  </a:lnTo>
                  <a:lnTo>
                    <a:pt x="2516759" y="4662932"/>
                  </a:lnTo>
                  <a:cubicBezTo>
                    <a:pt x="2426843" y="4626610"/>
                    <a:pt x="2340737" y="4582541"/>
                    <a:pt x="2259457" y="4531614"/>
                  </a:cubicBezTo>
                  <a:lnTo>
                    <a:pt x="1384173" y="5736336"/>
                  </a:lnTo>
                  <a:lnTo>
                    <a:pt x="1199261" y="5601970"/>
                  </a:lnTo>
                  <a:lnTo>
                    <a:pt x="2074672" y="4397121"/>
                  </a:lnTo>
                  <a:cubicBezTo>
                    <a:pt x="2000758" y="4335145"/>
                    <a:pt x="1932432" y="4266819"/>
                    <a:pt x="1870456" y="4192906"/>
                  </a:cubicBezTo>
                  <a:lnTo>
                    <a:pt x="665607" y="5068316"/>
                  </a:lnTo>
                  <a:lnTo>
                    <a:pt x="531241" y="4883404"/>
                  </a:lnTo>
                  <a:lnTo>
                    <a:pt x="1735963" y="4008121"/>
                  </a:lnTo>
                  <a:cubicBezTo>
                    <a:pt x="1685036" y="3926841"/>
                    <a:pt x="1640967" y="3840862"/>
                    <a:pt x="1604645" y="3750819"/>
                  </a:cubicBezTo>
                  <a:lnTo>
                    <a:pt x="188722" y="4210939"/>
                  </a:lnTo>
                  <a:lnTo>
                    <a:pt x="118110" y="3993515"/>
                  </a:lnTo>
                  <a:lnTo>
                    <a:pt x="1534160" y="3533394"/>
                  </a:lnTo>
                  <a:cubicBezTo>
                    <a:pt x="1511173" y="3441065"/>
                    <a:pt x="1495933" y="3345815"/>
                    <a:pt x="1489329" y="3248152"/>
                  </a:cubicBezTo>
                  <a:lnTo>
                    <a:pt x="0" y="3248152"/>
                  </a:lnTo>
                  <a:lnTo>
                    <a:pt x="0" y="3019552"/>
                  </a:lnTo>
                  <a:lnTo>
                    <a:pt x="1489202" y="3019552"/>
                  </a:lnTo>
                  <a:cubicBezTo>
                    <a:pt x="1495933" y="2921889"/>
                    <a:pt x="1511046" y="2826512"/>
                    <a:pt x="1534033" y="2734310"/>
                  </a:cubicBezTo>
                  <a:lnTo>
                    <a:pt x="117983" y="2274062"/>
                  </a:lnTo>
                  <a:lnTo>
                    <a:pt x="188595" y="2056638"/>
                  </a:lnTo>
                  <a:lnTo>
                    <a:pt x="1604645" y="2516759"/>
                  </a:lnTo>
                  <a:cubicBezTo>
                    <a:pt x="1640967" y="2426843"/>
                    <a:pt x="1685036" y="2340737"/>
                    <a:pt x="1735963" y="2259457"/>
                  </a:cubicBezTo>
                  <a:lnTo>
                    <a:pt x="531241" y="1384173"/>
                  </a:lnTo>
                  <a:lnTo>
                    <a:pt x="665607" y="1199261"/>
                  </a:lnTo>
                  <a:lnTo>
                    <a:pt x="1870456" y="2074672"/>
                  </a:lnTo>
                  <a:cubicBezTo>
                    <a:pt x="1932432" y="2000758"/>
                    <a:pt x="2000758" y="1932432"/>
                    <a:pt x="2074672" y="1870456"/>
                  </a:cubicBezTo>
                  <a:lnTo>
                    <a:pt x="1199261" y="665607"/>
                  </a:lnTo>
                  <a:lnTo>
                    <a:pt x="1384173" y="531241"/>
                  </a:lnTo>
                  <a:lnTo>
                    <a:pt x="2259457" y="1735963"/>
                  </a:lnTo>
                  <a:cubicBezTo>
                    <a:pt x="2340737" y="1685036"/>
                    <a:pt x="2426716" y="1640967"/>
                    <a:pt x="2516759" y="1604645"/>
                  </a:cubicBezTo>
                  <a:lnTo>
                    <a:pt x="2056638" y="188595"/>
                  </a:lnTo>
                  <a:lnTo>
                    <a:pt x="2274062" y="117983"/>
                  </a:lnTo>
                  <a:lnTo>
                    <a:pt x="2734183" y="1534033"/>
                  </a:lnTo>
                  <a:cubicBezTo>
                    <a:pt x="2826512" y="1511046"/>
                    <a:pt x="2921762" y="1495806"/>
                    <a:pt x="3019425" y="1489202"/>
                  </a:cubicBezTo>
                  <a:lnTo>
                    <a:pt x="3019425" y="0"/>
                  </a:lnTo>
                  <a:lnTo>
                    <a:pt x="3248025" y="0"/>
                  </a:lnTo>
                  <a:lnTo>
                    <a:pt x="3248025" y="1489202"/>
                  </a:lnTo>
                  <a:cubicBezTo>
                    <a:pt x="3345688" y="1495933"/>
                    <a:pt x="3441065" y="1511046"/>
                    <a:pt x="3533267" y="1534033"/>
                  </a:cubicBezTo>
                  <a:lnTo>
                    <a:pt x="3993388" y="117983"/>
                  </a:lnTo>
                  <a:lnTo>
                    <a:pt x="4210812" y="188595"/>
                  </a:lnTo>
                  <a:lnTo>
                    <a:pt x="3750691" y="1604645"/>
                  </a:lnTo>
                  <a:cubicBezTo>
                    <a:pt x="3840606" y="1640967"/>
                    <a:pt x="3926712" y="1685036"/>
                    <a:pt x="4007993" y="1735963"/>
                  </a:cubicBezTo>
                  <a:lnTo>
                    <a:pt x="4883277" y="531241"/>
                  </a:lnTo>
                  <a:lnTo>
                    <a:pt x="5068189" y="665607"/>
                  </a:lnTo>
                  <a:lnTo>
                    <a:pt x="4192778" y="1870456"/>
                  </a:lnTo>
                  <a:cubicBezTo>
                    <a:pt x="4266692" y="1932432"/>
                    <a:pt x="4335018" y="2000758"/>
                    <a:pt x="4396993" y="2074672"/>
                  </a:cubicBezTo>
                  <a:lnTo>
                    <a:pt x="5601842" y="1199261"/>
                  </a:lnTo>
                  <a:lnTo>
                    <a:pt x="5736208" y="1384173"/>
                  </a:lnTo>
                  <a:lnTo>
                    <a:pt x="4531486" y="2259457"/>
                  </a:lnTo>
                  <a:cubicBezTo>
                    <a:pt x="4582414" y="2340737"/>
                    <a:pt x="4626483" y="2426716"/>
                    <a:pt x="4662804" y="2516759"/>
                  </a:cubicBezTo>
                  <a:lnTo>
                    <a:pt x="6078854" y="2056638"/>
                  </a:lnTo>
                  <a:lnTo>
                    <a:pt x="6149466" y="2274062"/>
                  </a:lnTo>
                  <a:lnTo>
                    <a:pt x="4733416" y="2734183"/>
                  </a:lnTo>
                  <a:cubicBezTo>
                    <a:pt x="4756403" y="2826512"/>
                    <a:pt x="4771643" y="2921762"/>
                    <a:pt x="4778247" y="3019425"/>
                  </a:cubicBezTo>
                  <a:lnTo>
                    <a:pt x="6267449" y="3019425"/>
                  </a:lnTo>
                  <a:lnTo>
                    <a:pt x="6267449" y="3248025"/>
                  </a:lnTo>
                  <a:lnTo>
                    <a:pt x="4778375" y="3248025"/>
                  </a:lnTo>
                  <a:close/>
                </a:path>
              </a:pathLst>
            </a:custGeom>
            <a:solidFill>
              <a:srgbClr val="FFFFFF"/>
            </a:solidFill>
          </p:spPr>
        </p:sp>
      </p:grpSp>
      <p:sp>
        <p:nvSpPr>
          <p:cNvPr id="4" name="AutoShape 4"/>
          <p:cNvSpPr/>
          <p:nvPr/>
        </p:nvSpPr>
        <p:spPr>
          <a:xfrm>
            <a:off x="5923810" y="2063537"/>
            <a:ext cx="5881834" cy="0"/>
          </a:xfrm>
          <a:prstGeom prst="line">
            <a:avLst/>
          </a:prstGeom>
          <a:ln w="47625" cap="flat">
            <a:solidFill>
              <a:srgbClr val="FFFFFF"/>
            </a:solidFill>
            <a:prstDash val="solid"/>
            <a:headEnd type="none" w="sm" len="sm"/>
            <a:tailEnd type="none" w="sm" len="sm"/>
          </a:ln>
        </p:spPr>
      </p:sp>
      <p:pic>
        <p:nvPicPr>
          <p:cNvPr id="5" name="Picture 5"/>
          <p:cNvPicPr>
            <a:picLocks noChangeAspect="1"/>
          </p:cNvPicPr>
          <p:nvPr/>
        </p:nvPicPr>
        <p:blipFill>
          <a:blip r:embed="rId2"/>
          <a:srcRect/>
          <a:stretch>
            <a:fillRect/>
          </a:stretch>
        </p:blipFill>
        <p:spPr>
          <a:xfrm>
            <a:off x="12385949" y="281826"/>
            <a:ext cx="2081169" cy="2076649"/>
          </a:xfrm>
          <a:prstGeom prst="rect">
            <a:avLst/>
          </a:prstGeom>
        </p:spPr>
      </p:pic>
      <p:pic>
        <p:nvPicPr>
          <p:cNvPr id="6" name="Picture 6"/>
          <p:cNvPicPr>
            <a:picLocks noChangeAspect="1"/>
          </p:cNvPicPr>
          <p:nvPr/>
        </p:nvPicPr>
        <p:blipFill>
          <a:blip r:embed="rId3"/>
          <a:srcRect/>
          <a:stretch>
            <a:fillRect/>
          </a:stretch>
        </p:blipFill>
        <p:spPr>
          <a:xfrm>
            <a:off x="3050973" y="276672"/>
            <a:ext cx="1810678" cy="1810678"/>
          </a:xfrm>
          <a:prstGeom prst="rect">
            <a:avLst/>
          </a:prstGeom>
        </p:spPr>
      </p:pic>
      <p:pic>
        <p:nvPicPr>
          <p:cNvPr id="7" name="Picture 7"/>
          <p:cNvPicPr>
            <a:picLocks noChangeAspect="1"/>
          </p:cNvPicPr>
          <p:nvPr/>
        </p:nvPicPr>
        <p:blipFill>
          <a:blip r:embed="rId4"/>
          <a:srcRect/>
          <a:stretch>
            <a:fillRect/>
          </a:stretch>
        </p:blipFill>
        <p:spPr>
          <a:xfrm>
            <a:off x="1228354" y="2710900"/>
            <a:ext cx="15272746" cy="2401718"/>
          </a:xfrm>
          <a:prstGeom prst="rect">
            <a:avLst/>
          </a:prstGeom>
        </p:spPr>
      </p:pic>
      <p:pic>
        <p:nvPicPr>
          <p:cNvPr id="8" name="Picture 8"/>
          <p:cNvPicPr>
            <a:picLocks noChangeAspect="1"/>
          </p:cNvPicPr>
          <p:nvPr/>
        </p:nvPicPr>
        <p:blipFill>
          <a:blip r:embed="rId5"/>
          <a:srcRect/>
          <a:stretch>
            <a:fillRect/>
          </a:stretch>
        </p:blipFill>
        <p:spPr>
          <a:xfrm>
            <a:off x="1228354" y="5112619"/>
            <a:ext cx="16030946" cy="4597887"/>
          </a:xfrm>
          <a:prstGeom prst="rect">
            <a:avLst/>
          </a:prstGeom>
        </p:spPr>
      </p:pic>
      <p:sp>
        <p:nvSpPr>
          <p:cNvPr id="9" name="TextBox 9"/>
          <p:cNvSpPr txBox="1"/>
          <p:nvPr/>
        </p:nvSpPr>
        <p:spPr>
          <a:xfrm>
            <a:off x="6518212" y="407537"/>
            <a:ext cx="4211177" cy="1303248"/>
          </a:xfrm>
          <a:prstGeom prst="rect">
            <a:avLst/>
          </a:prstGeom>
        </p:spPr>
        <p:txBody>
          <a:bodyPr lIns="0" tIns="0" rIns="0" bIns="0" rtlCol="0" anchor="t">
            <a:spAutoFit/>
          </a:bodyPr>
          <a:lstStyle/>
          <a:p>
            <a:pPr>
              <a:lnSpc>
                <a:spcPts val="7778"/>
              </a:lnSpc>
            </a:pPr>
            <a:r>
              <a:rPr lang="en-US" sz="9845">
                <a:solidFill>
                  <a:srgbClr val="FFFFFF"/>
                </a:solidFill>
                <a:latin typeface="Alegreya Sans Black"/>
              </a:rPr>
              <a:t>APPLY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grpSp>
        <p:nvGrpSpPr>
          <p:cNvPr id="2" name="Group 2"/>
          <p:cNvGrpSpPr/>
          <p:nvPr/>
        </p:nvGrpSpPr>
        <p:grpSpPr>
          <a:xfrm>
            <a:off x="572116" y="3654599"/>
            <a:ext cx="3660831" cy="4460528"/>
            <a:chOff x="0" y="0"/>
            <a:chExt cx="2354580" cy="2868930"/>
          </a:xfrm>
        </p:grpSpPr>
        <p:sp>
          <p:nvSpPr>
            <p:cNvPr id="3" name="Freeform 3"/>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A9F7D4"/>
            </a:solidFill>
          </p:spPr>
        </p:sp>
      </p:grpSp>
      <p:grpSp>
        <p:nvGrpSpPr>
          <p:cNvPr id="4" name="Group 4"/>
          <p:cNvGrpSpPr/>
          <p:nvPr/>
        </p:nvGrpSpPr>
        <p:grpSpPr>
          <a:xfrm>
            <a:off x="4569126" y="3654599"/>
            <a:ext cx="3660831" cy="4460528"/>
            <a:chOff x="0" y="0"/>
            <a:chExt cx="2354580" cy="2868930"/>
          </a:xfrm>
        </p:grpSpPr>
        <p:sp>
          <p:nvSpPr>
            <p:cNvPr id="5" name="Freeform 5"/>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A9F7D4"/>
            </a:solidFill>
          </p:spPr>
        </p:sp>
      </p:grpSp>
      <p:grpSp>
        <p:nvGrpSpPr>
          <p:cNvPr id="6" name="Group 6"/>
          <p:cNvGrpSpPr/>
          <p:nvPr/>
        </p:nvGrpSpPr>
        <p:grpSpPr>
          <a:xfrm>
            <a:off x="8753832" y="3654599"/>
            <a:ext cx="3660831" cy="4460528"/>
            <a:chOff x="0" y="0"/>
            <a:chExt cx="2354580" cy="2868930"/>
          </a:xfrm>
        </p:grpSpPr>
        <p:sp>
          <p:nvSpPr>
            <p:cNvPr id="7" name="Freeform 7"/>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A9F7D4"/>
            </a:solidFill>
          </p:spPr>
        </p:sp>
      </p:grpSp>
      <p:grpSp>
        <p:nvGrpSpPr>
          <p:cNvPr id="8" name="Group 8"/>
          <p:cNvGrpSpPr/>
          <p:nvPr/>
        </p:nvGrpSpPr>
        <p:grpSpPr>
          <a:xfrm>
            <a:off x="-3422539" y="8497446"/>
            <a:ext cx="25133078" cy="1521707"/>
            <a:chOff x="0" y="0"/>
            <a:chExt cx="6619411" cy="400779"/>
          </a:xfrm>
        </p:grpSpPr>
        <p:sp>
          <p:nvSpPr>
            <p:cNvPr id="9" name="Freeform 9"/>
            <p:cNvSpPr/>
            <p:nvPr/>
          </p:nvSpPr>
          <p:spPr>
            <a:xfrm>
              <a:off x="203200" y="-13379"/>
              <a:ext cx="6213011" cy="427536"/>
            </a:xfrm>
            <a:custGeom>
              <a:avLst/>
              <a:gdLst/>
              <a:ahLst/>
              <a:cxnLst/>
              <a:rect l="l" t="t" r="r" b="b"/>
              <a:pathLst>
                <a:path w="6213011" h="427536">
                  <a:moveTo>
                    <a:pt x="6213011" y="13379"/>
                  </a:moveTo>
                  <a:cubicBezTo>
                    <a:pt x="6133410" y="0"/>
                    <a:pt x="6053437" y="35005"/>
                    <a:pt x="6009263" y="102562"/>
                  </a:cubicBezTo>
                  <a:cubicBezTo>
                    <a:pt x="5965088" y="170119"/>
                    <a:pt x="5965088" y="257417"/>
                    <a:pt x="6009263" y="324974"/>
                  </a:cubicBezTo>
                  <a:cubicBezTo>
                    <a:pt x="6053437" y="392531"/>
                    <a:pt x="6133410" y="427537"/>
                    <a:pt x="6213011" y="414158"/>
                  </a:cubicBezTo>
                  <a:lnTo>
                    <a:pt x="0" y="414158"/>
                  </a:lnTo>
                  <a:cubicBezTo>
                    <a:pt x="79601" y="427537"/>
                    <a:pt x="159574" y="392531"/>
                    <a:pt x="203749" y="324974"/>
                  </a:cubicBezTo>
                  <a:cubicBezTo>
                    <a:pt x="247923" y="257417"/>
                    <a:pt x="247923" y="170119"/>
                    <a:pt x="203749" y="102562"/>
                  </a:cubicBezTo>
                  <a:cubicBezTo>
                    <a:pt x="159574" y="35005"/>
                    <a:pt x="79601" y="0"/>
                    <a:pt x="0" y="13379"/>
                  </a:cubicBezTo>
                  <a:close/>
                </a:path>
              </a:pathLst>
            </a:custGeom>
            <a:solidFill>
              <a:srgbClr val="E6AFFC"/>
            </a:solidFill>
          </p:spPr>
        </p:sp>
        <p:sp>
          <p:nvSpPr>
            <p:cNvPr id="10" name="TextBox 10"/>
            <p:cNvSpPr txBox="1"/>
            <p:nvPr/>
          </p:nvSpPr>
          <p:spPr>
            <a:xfrm>
              <a:off x="0" y="-66675"/>
              <a:ext cx="812800" cy="473075"/>
            </a:xfrm>
            <a:prstGeom prst="rect">
              <a:avLst/>
            </a:prstGeom>
          </p:spPr>
          <p:txBody>
            <a:bodyPr lIns="50800" tIns="50800" rIns="50800" bIns="50800" rtlCol="0" anchor="ctr"/>
            <a:lstStyle/>
            <a:p>
              <a:pPr algn="ctr">
                <a:lnSpc>
                  <a:spcPts val="2239"/>
                </a:lnSpc>
              </a:pPr>
              <a:endParaRPr/>
            </a:p>
          </p:txBody>
        </p:sp>
      </p:grpSp>
      <p:grpSp>
        <p:nvGrpSpPr>
          <p:cNvPr id="11" name="Group 11"/>
          <p:cNvGrpSpPr/>
          <p:nvPr/>
        </p:nvGrpSpPr>
        <p:grpSpPr>
          <a:xfrm>
            <a:off x="6191898" y="9516935"/>
            <a:ext cx="5904203" cy="1004436"/>
            <a:chOff x="0" y="0"/>
            <a:chExt cx="7872271" cy="1339249"/>
          </a:xfrm>
        </p:grpSpPr>
        <p:grpSp>
          <p:nvGrpSpPr>
            <p:cNvPr id="12" name="Group 12"/>
            <p:cNvGrpSpPr>
              <a:grpSpLocks noChangeAspect="1"/>
            </p:cNvGrpSpPr>
            <p:nvPr/>
          </p:nvGrpSpPr>
          <p:grpSpPr>
            <a:xfrm>
              <a:off x="0" y="0"/>
              <a:ext cx="7872271" cy="1339249"/>
              <a:chOff x="0" y="0"/>
              <a:chExt cx="13271500" cy="2257778"/>
            </a:xfrm>
          </p:grpSpPr>
          <p:sp>
            <p:nvSpPr>
              <p:cNvPr id="13" name="Freeform 13"/>
              <p:cNvSpPr/>
              <p:nvPr/>
            </p:nvSpPr>
            <p:spPr>
              <a:xfrm>
                <a:off x="16351" y="0"/>
                <a:ext cx="7904728" cy="2257821"/>
              </a:xfrm>
              <a:custGeom>
                <a:avLst/>
                <a:gdLst/>
                <a:ahLst/>
                <a:cxnLst/>
                <a:rect l="l" t="t" r="r" b="b"/>
                <a:pathLst>
                  <a:path w="7904728" h="2257821">
                    <a:moveTo>
                      <a:pt x="618649" y="0"/>
                    </a:moveTo>
                    <a:cubicBezTo>
                      <a:pt x="501749" y="0"/>
                      <a:pt x="406982" y="94766"/>
                      <a:pt x="406982" y="211667"/>
                    </a:cubicBezTo>
                    <a:lnTo>
                      <a:pt x="406982" y="282222"/>
                    </a:lnTo>
                    <a:cubicBezTo>
                      <a:pt x="406982" y="399122"/>
                      <a:pt x="501749" y="493889"/>
                      <a:pt x="618649" y="493889"/>
                    </a:cubicBezTo>
                    <a:cubicBezTo>
                      <a:pt x="735549" y="493889"/>
                      <a:pt x="830316" y="399122"/>
                      <a:pt x="830316" y="282222"/>
                    </a:cubicBezTo>
                    <a:lnTo>
                      <a:pt x="830316" y="211667"/>
                    </a:lnTo>
                    <a:cubicBezTo>
                      <a:pt x="830316" y="94766"/>
                      <a:pt x="735549" y="0"/>
                      <a:pt x="618649" y="0"/>
                    </a:cubicBezTo>
                    <a:moveTo>
                      <a:pt x="399433" y="969998"/>
                    </a:moveTo>
                    <a:cubicBezTo>
                      <a:pt x="400632" y="961884"/>
                      <a:pt x="389202" y="958709"/>
                      <a:pt x="386027" y="966258"/>
                    </a:cubicBezTo>
                    <a:lnTo>
                      <a:pt x="232005" y="1325598"/>
                    </a:lnTo>
                    <a:cubicBezTo>
                      <a:pt x="209748" y="1377518"/>
                      <a:pt x="158672" y="1411161"/>
                      <a:pt x="102182" y="1411111"/>
                    </a:cubicBezTo>
                    <a:lnTo>
                      <a:pt x="37130" y="1411111"/>
                    </a:lnTo>
                    <a:cubicBezTo>
                      <a:pt x="25266" y="1411122"/>
                      <a:pt x="14190" y="1405168"/>
                      <a:pt x="7655" y="1395265"/>
                    </a:cubicBezTo>
                    <a:cubicBezTo>
                      <a:pt x="1120" y="1385363"/>
                      <a:pt x="0" y="1372839"/>
                      <a:pt x="4675" y="1361934"/>
                    </a:cubicBezTo>
                    <a:lnTo>
                      <a:pt x="195316" y="917222"/>
                    </a:lnTo>
                    <a:lnTo>
                      <a:pt x="265448" y="741821"/>
                    </a:lnTo>
                    <a:cubicBezTo>
                      <a:pt x="308318" y="634683"/>
                      <a:pt x="412094" y="564437"/>
                      <a:pt x="527491" y="564444"/>
                    </a:cubicBezTo>
                    <a:lnTo>
                      <a:pt x="709807" y="564444"/>
                    </a:lnTo>
                    <a:cubicBezTo>
                      <a:pt x="825204" y="564437"/>
                      <a:pt x="928980" y="634683"/>
                      <a:pt x="971850" y="741821"/>
                    </a:cubicBezTo>
                    <a:lnTo>
                      <a:pt x="1041982" y="917222"/>
                    </a:lnTo>
                    <a:lnTo>
                      <a:pt x="1232553" y="1361934"/>
                    </a:lnTo>
                    <a:cubicBezTo>
                      <a:pt x="1237228" y="1372839"/>
                      <a:pt x="1236108" y="1385363"/>
                      <a:pt x="1229572" y="1395265"/>
                    </a:cubicBezTo>
                    <a:cubicBezTo>
                      <a:pt x="1223037" y="1405168"/>
                      <a:pt x="1211962" y="1411122"/>
                      <a:pt x="1200097" y="1411111"/>
                    </a:cubicBezTo>
                    <a:lnTo>
                      <a:pt x="1135045" y="1411111"/>
                    </a:lnTo>
                    <a:cubicBezTo>
                      <a:pt x="1078607" y="1411105"/>
                      <a:pt x="1027601" y="1377471"/>
                      <a:pt x="1005364" y="1325598"/>
                    </a:cubicBezTo>
                    <a:lnTo>
                      <a:pt x="851341" y="966258"/>
                    </a:lnTo>
                    <a:cubicBezTo>
                      <a:pt x="848096" y="958709"/>
                      <a:pt x="836736" y="961884"/>
                      <a:pt x="837865" y="969998"/>
                    </a:cubicBezTo>
                    <a:lnTo>
                      <a:pt x="900871" y="1411111"/>
                    </a:lnTo>
                    <a:lnTo>
                      <a:pt x="968252" y="2219607"/>
                    </a:lnTo>
                    <a:cubicBezTo>
                      <a:pt x="969060" y="2229429"/>
                      <a:pt x="965723" y="2239141"/>
                      <a:pt x="959048" y="2246392"/>
                    </a:cubicBezTo>
                    <a:cubicBezTo>
                      <a:pt x="952374" y="2253643"/>
                      <a:pt x="942970" y="2257771"/>
                      <a:pt x="933115" y="2257778"/>
                    </a:cubicBezTo>
                    <a:lnTo>
                      <a:pt x="879281" y="2257778"/>
                    </a:lnTo>
                    <a:cubicBezTo>
                      <a:pt x="810300" y="2257786"/>
                      <a:pt x="751423" y="2207921"/>
                      <a:pt x="740075" y="2139879"/>
                    </a:cubicBezTo>
                    <a:lnTo>
                      <a:pt x="625705" y="1452880"/>
                    </a:lnTo>
                    <a:cubicBezTo>
                      <a:pt x="624364" y="1444978"/>
                      <a:pt x="613075" y="1444978"/>
                      <a:pt x="611735" y="1452880"/>
                    </a:cubicBezTo>
                    <a:lnTo>
                      <a:pt x="497293" y="2139879"/>
                    </a:lnTo>
                    <a:cubicBezTo>
                      <a:pt x="485942" y="2207948"/>
                      <a:pt x="427025" y="2257821"/>
                      <a:pt x="358017" y="2257778"/>
                    </a:cubicBezTo>
                    <a:lnTo>
                      <a:pt x="304183" y="2257778"/>
                    </a:lnTo>
                    <a:cubicBezTo>
                      <a:pt x="294328" y="2257771"/>
                      <a:pt x="284924" y="2253643"/>
                      <a:pt x="278250" y="2246392"/>
                    </a:cubicBezTo>
                    <a:cubicBezTo>
                      <a:pt x="271575" y="2239141"/>
                      <a:pt x="268238" y="2229429"/>
                      <a:pt x="269046" y="2219607"/>
                    </a:cubicBezTo>
                    <a:lnTo>
                      <a:pt x="336427" y="1411111"/>
                    </a:lnTo>
                    <a:lnTo>
                      <a:pt x="399433" y="969998"/>
                    </a:lnTo>
                    <a:moveTo>
                      <a:pt x="1952149" y="0"/>
                    </a:moveTo>
                    <a:cubicBezTo>
                      <a:pt x="1835249" y="0"/>
                      <a:pt x="1740482" y="94766"/>
                      <a:pt x="1740482" y="211667"/>
                    </a:cubicBezTo>
                    <a:lnTo>
                      <a:pt x="1740482" y="282222"/>
                    </a:lnTo>
                    <a:cubicBezTo>
                      <a:pt x="1740482" y="399122"/>
                      <a:pt x="1835249" y="493889"/>
                      <a:pt x="1952149" y="493889"/>
                    </a:cubicBezTo>
                    <a:cubicBezTo>
                      <a:pt x="2069049" y="493889"/>
                      <a:pt x="2163816" y="399122"/>
                      <a:pt x="2163816" y="282222"/>
                    </a:cubicBezTo>
                    <a:lnTo>
                      <a:pt x="2163816" y="211667"/>
                    </a:lnTo>
                    <a:cubicBezTo>
                      <a:pt x="2163816" y="94766"/>
                      <a:pt x="2069049" y="0"/>
                      <a:pt x="1952149" y="0"/>
                    </a:cubicBezTo>
                    <a:moveTo>
                      <a:pt x="1732933" y="969998"/>
                    </a:moveTo>
                    <a:cubicBezTo>
                      <a:pt x="1734132" y="961884"/>
                      <a:pt x="1722702" y="958709"/>
                      <a:pt x="1719527" y="966258"/>
                    </a:cubicBezTo>
                    <a:lnTo>
                      <a:pt x="1565505" y="1325598"/>
                    </a:lnTo>
                    <a:cubicBezTo>
                      <a:pt x="1543248" y="1377518"/>
                      <a:pt x="1492172" y="1411161"/>
                      <a:pt x="1435682" y="1411111"/>
                    </a:cubicBezTo>
                    <a:lnTo>
                      <a:pt x="1370630" y="1411111"/>
                    </a:lnTo>
                    <a:cubicBezTo>
                      <a:pt x="1358766" y="1411122"/>
                      <a:pt x="1347690" y="1405168"/>
                      <a:pt x="1341155" y="1395265"/>
                    </a:cubicBezTo>
                    <a:cubicBezTo>
                      <a:pt x="1334620" y="1385363"/>
                      <a:pt x="1333500" y="1372839"/>
                      <a:pt x="1338175" y="1361934"/>
                    </a:cubicBezTo>
                    <a:lnTo>
                      <a:pt x="1528816" y="917222"/>
                    </a:lnTo>
                    <a:lnTo>
                      <a:pt x="1598948" y="741821"/>
                    </a:lnTo>
                    <a:cubicBezTo>
                      <a:pt x="1641818" y="634683"/>
                      <a:pt x="1745595" y="564437"/>
                      <a:pt x="1860991" y="564444"/>
                    </a:cubicBezTo>
                    <a:lnTo>
                      <a:pt x="2043307" y="564444"/>
                    </a:lnTo>
                    <a:cubicBezTo>
                      <a:pt x="2158703" y="564437"/>
                      <a:pt x="2262480" y="634683"/>
                      <a:pt x="2305350" y="741821"/>
                    </a:cubicBezTo>
                    <a:lnTo>
                      <a:pt x="2375482" y="917222"/>
                    </a:lnTo>
                    <a:lnTo>
                      <a:pt x="2566053" y="1361934"/>
                    </a:lnTo>
                    <a:cubicBezTo>
                      <a:pt x="2570728" y="1372839"/>
                      <a:pt x="2569608" y="1385363"/>
                      <a:pt x="2563072" y="1395265"/>
                    </a:cubicBezTo>
                    <a:cubicBezTo>
                      <a:pt x="2556537" y="1405168"/>
                      <a:pt x="2545462" y="1411122"/>
                      <a:pt x="2533597" y="1411111"/>
                    </a:cubicBezTo>
                    <a:lnTo>
                      <a:pt x="2468545" y="1411111"/>
                    </a:lnTo>
                    <a:cubicBezTo>
                      <a:pt x="2412107" y="1411105"/>
                      <a:pt x="2361101" y="1377471"/>
                      <a:pt x="2338864" y="1325598"/>
                    </a:cubicBezTo>
                    <a:lnTo>
                      <a:pt x="2184841" y="966258"/>
                    </a:lnTo>
                    <a:cubicBezTo>
                      <a:pt x="2181596" y="958709"/>
                      <a:pt x="2170236" y="961884"/>
                      <a:pt x="2171365" y="969998"/>
                    </a:cubicBezTo>
                    <a:lnTo>
                      <a:pt x="2234371" y="1411111"/>
                    </a:lnTo>
                    <a:lnTo>
                      <a:pt x="2301752" y="2219607"/>
                    </a:lnTo>
                    <a:cubicBezTo>
                      <a:pt x="2302560" y="2229429"/>
                      <a:pt x="2299223" y="2239141"/>
                      <a:pt x="2292548" y="2246392"/>
                    </a:cubicBezTo>
                    <a:cubicBezTo>
                      <a:pt x="2285874" y="2253643"/>
                      <a:pt x="2276470" y="2257771"/>
                      <a:pt x="2266615" y="2257778"/>
                    </a:cubicBezTo>
                    <a:lnTo>
                      <a:pt x="2212781" y="2257778"/>
                    </a:lnTo>
                    <a:cubicBezTo>
                      <a:pt x="2143800" y="2257786"/>
                      <a:pt x="2084923" y="2207921"/>
                      <a:pt x="2073575" y="2139879"/>
                    </a:cubicBezTo>
                    <a:lnTo>
                      <a:pt x="1959205" y="1452880"/>
                    </a:lnTo>
                    <a:cubicBezTo>
                      <a:pt x="1957864" y="1444978"/>
                      <a:pt x="1946575" y="1444978"/>
                      <a:pt x="1945234" y="1452880"/>
                    </a:cubicBezTo>
                    <a:lnTo>
                      <a:pt x="1830793" y="2139879"/>
                    </a:lnTo>
                    <a:cubicBezTo>
                      <a:pt x="1819442" y="2207948"/>
                      <a:pt x="1760525" y="2257821"/>
                      <a:pt x="1691517" y="2257778"/>
                    </a:cubicBezTo>
                    <a:lnTo>
                      <a:pt x="1637683" y="2257778"/>
                    </a:lnTo>
                    <a:cubicBezTo>
                      <a:pt x="1627828" y="2257771"/>
                      <a:pt x="1618424" y="2253643"/>
                      <a:pt x="1611750" y="2246392"/>
                    </a:cubicBezTo>
                    <a:cubicBezTo>
                      <a:pt x="1605075" y="2239141"/>
                      <a:pt x="1601738" y="2229429"/>
                      <a:pt x="1602546" y="2219607"/>
                    </a:cubicBezTo>
                    <a:lnTo>
                      <a:pt x="1669927" y="1411111"/>
                    </a:lnTo>
                    <a:lnTo>
                      <a:pt x="1732933" y="969998"/>
                    </a:lnTo>
                    <a:moveTo>
                      <a:pt x="3285649" y="0"/>
                    </a:moveTo>
                    <a:cubicBezTo>
                      <a:pt x="3168749" y="0"/>
                      <a:pt x="3073982" y="94766"/>
                      <a:pt x="3073982" y="211667"/>
                    </a:cubicBezTo>
                    <a:lnTo>
                      <a:pt x="3073982" y="282222"/>
                    </a:lnTo>
                    <a:cubicBezTo>
                      <a:pt x="3073982" y="399122"/>
                      <a:pt x="3168749" y="493889"/>
                      <a:pt x="3285649" y="493889"/>
                    </a:cubicBezTo>
                    <a:cubicBezTo>
                      <a:pt x="3402549" y="493889"/>
                      <a:pt x="3497316" y="399122"/>
                      <a:pt x="3497316" y="282222"/>
                    </a:cubicBezTo>
                    <a:lnTo>
                      <a:pt x="3497316" y="211667"/>
                    </a:lnTo>
                    <a:cubicBezTo>
                      <a:pt x="3497316" y="94766"/>
                      <a:pt x="3402549" y="0"/>
                      <a:pt x="3285649" y="0"/>
                    </a:cubicBezTo>
                    <a:moveTo>
                      <a:pt x="3066433" y="969998"/>
                    </a:moveTo>
                    <a:cubicBezTo>
                      <a:pt x="3067632" y="961884"/>
                      <a:pt x="3056202" y="958709"/>
                      <a:pt x="3053027" y="966258"/>
                    </a:cubicBezTo>
                    <a:lnTo>
                      <a:pt x="2899005" y="1325598"/>
                    </a:lnTo>
                    <a:cubicBezTo>
                      <a:pt x="2876748" y="1377518"/>
                      <a:pt x="2825672" y="1411161"/>
                      <a:pt x="2769182" y="1411111"/>
                    </a:cubicBezTo>
                    <a:lnTo>
                      <a:pt x="2704130" y="1411111"/>
                    </a:lnTo>
                    <a:cubicBezTo>
                      <a:pt x="2692266" y="1411122"/>
                      <a:pt x="2681190" y="1405168"/>
                      <a:pt x="2674655" y="1395265"/>
                    </a:cubicBezTo>
                    <a:cubicBezTo>
                      <a:pt x="2668120" y="1385363"/>
                      <a:pt x="2667000" y="1372839"/>
                      <a:pt x="2671675" y="1361934"/>
                    </a:cubicBezTo>
                    <a:lnTo>
                      <a:pt x="2862316" y="917222"/>
                    </a:lnTo>
                    <a:lnTo>
                      <a:pt x="2932448" y="741821"/>
                    </a:lnTo>
                    <a:cubicBezTo>
                      <a:pt x="2975318" y="634683"/>
                      <a:pt x="3079095" y="564437"/>
                      <a:pt x="3194491" y="564444"/>
                    </a:cubicBezTo>
                    <a:lnTo>
                      <a:pt x="3376807" y="564444"/>
                    </a:lnTo>
                    <a:cubicBezTo>
                      <a:pt x="3492203" y="564437"/>
                      <a:pt x="3595980" y="634683"/>
                      <a:pt x="3638850" y="741821"/>
                    </a:cubicBezTo>
                    <a:lnTo>
                      <a:pt x="3708982" y="917222"/>
                    </a:lnTo>
                    <a:lnTo>
                      <a:pt x="3899553" y="1361934"/>
                    </a:lnTo>
                    <a:cubicBezTo>
                      <a:pt x="3904228" y="1372839"/>
                      <a:pt x="3903107" y="1385363"/>
                      <a:pt x="3896572" y="1395265"/>
                    </a:cubicBezTo>
                    <a:cubicBezTo>
                      <a:pt x="3890037" y="1405168"/>
                      <a:pt x="3878962" y="1411122"/>
                      <a:pt x="3867097" y="1411111"/>
                    </a:cubicBezTo>
                    <a:lnTo>
                      <a:pt x="3802045" y="1411111"/>
                    </a:lnTo>
                    <a:cubicBezTo>
                      <a:pt x="3745607" y="1411105"/>
                      <a:pt x="3694601" y="1377471"/>
                      <a:pt x="3672364" y="1325598"/>
                    </a:cubicBezTo>
                    <a:lnTo>
                      <a:pt x="3518341" y="966258"/>
                    </a:lnTo>
                    <a:cubicBezTo>
                      <a:pt x="3515096" y="958709"/>
                      <a:pt x="3503736" y="961884"/>
                      <a:pt x="3504865" y="969998"/>
                    </a:cubicBezTo>
                    <a:lnTo>
                      <a:pt x="3567871" y="1411111"/>
                    </a:lnTo>
                    <a:lnTo>
                      <a:pt x="3635252" y="2219607"/>
                    </a:lnTo>
                    <a:cubicBezTo>
                      <a:pt x="3636060" y="2229429"/>
                      <a:pt x="3632723" y="2239141"/>
                      <a:pt x="3626048" y="2246392"/>
                    </a:cubicBezTo>
                    <a:cubicBezTo>
                      <a:pt x="3619374" y="2253643"/>
                      <a:pt x="3609970" y="2257771"/>
                      <a:pt x="3600115" y="2257778"/>
                    </a:cubicBezTo>
                    <a:lnTo>
                      <a:pt x="3546281" y="2257778"/>
                    </a:lnTo>
                    <a:cubicBezTo>
                      <a:pt x="3477299" y="2257786"/>
                      <a:pt x="3418423" y="2207921"/>
                      <a:pt x="3407075" y="2139879"/>
                    </a:cubicBezTo>
                    <a:lnTo>
                      <a:pt x="3292704" y="1452880"/>
                    </a:lnTo>
                    <a:cubicBezTo>
                      <a:pt x="3291364" y="1444978"/>
                      <a:pt x="3280075" y="1444978"/>
                      <a:pt x="3278735" y="1452880"/>
                    </a:cubicBezTo>
                    <a:lnTo>
                      <a:pt x="3164293" y="2139879"/>
                    </a:lnTo>
                    <a:cubicBezTo>
                      <a:pt x="3152942" y="2207948"/>
                      <a:pt x="3094025" y="2257821"/>
                      <a:pt x="3025017" y="2257778"/>
                    </a:cubicBezTo>
                    <a:lnTo>
                      <a:pt x="2971183" y="2257778"/>
                    </a:lnTo>
                    <a:cubicBezTo>
                      <a:pt x="2961328" y="2257771"/>
                      <a:pt x="2951924" y="2253643"/>
                      <a:pt x="2945250" y="2246392"/>
                    </a:cubicBezTo>
                    <a:cubicBezTo>
                      <a:pt x="2938575" y="2239141"/>
                      <a:pt x="2935238" y="2229429"/>
                      <a:pt x="2936046" y="2219607"/>
                    </a:cubicBezTo>
                    <a:lnTo>
                      <a:pt x="3003427" y="1411111"/>
                    </a:lnTo>
                    <a:lnTo>
                      <a:pt x="3066433" y="969998"/>
                    </a:lnTo>
                    <a:moveTo>
                      <a:pt x="4619149" y="0"/>
                    </a:moveTo>
                    <a:cubicBezTo>
                      <a:pt x="4502249" y="0"/>
                      <a:pt x="4407482" y="94766"/>
                      <a:pt x="4407482" y="211667"/>
                    </a:cubicBezTo>
                    <a:lnTo>
                      <a:pt x="4407482" y="282222"/>
                    </a:lnTo>
                    <a:cubicBezTo>
                      <a:pt x="4407482" y="399122"/>
                      <a:pt x="4502249" y="493889"/>
                      <a:pt x="4619149" y="493889"/>
                    </a:cubicBezTo>
                    <a:cubicBezTo>
                      <a:pt x="4736049" y="493889"/>
                      <a:pt x="4830816" y="399122"/>
                      <a:pt x="4830816" y="282222"/>
                    </a:cubicBezTo>
                    <a:lnTo>
                      <a:pt x="4830816" y="211667"/>
                    </a:lnTo>
                    <a:cubicBezTo>
                      <a:pt x="4830816" y="94766"/>
                      <a:pt x="4736049" y="0"/>
                      <a:pt x="4619149" y="0"/>
                    </a:cubicBezTo>
                    <a:moveTo>
                      <a:pt x="4399933" y="969998"/>
                    </a:moveTo>
                    <a:cubicBezTo>
                      <a:pt x="4401132" y="961884"/>
                      <a:pt x="4389702" y="958709"/>
                      <a:pt x="4386527" y="966258"/>
                    </a:cubicBezTo>
                    <a:lnTo>
                      <a:pt x="4232504" y="1325598"/>
                    </a:lnTo>
                    <a:cubicBezTo>
                      <a:pt x="4210248" y="1377518"/>
                      <a:pt x="4159172" y="1411161"/>
                      <a:pt x="4102682" y="1411111"/>
                    </a:cubicBezTo>
                    <a:lnTo>
                      <a:pt x="4037630" y="1411111"/>
                    </a:lnTo>
                    <a:cubicBezTo>
                      <a:pt x="4025765" y="1411122"/>
                      <a:pt x="4014691" y="1405168"/>
                      <a:pt x="4008155" y="1395265"/>
                    </a:cubicBezTo>
                    <a:cubicBezTo>
                      <a:pt x="4001620" y="1385363"/>
                      <a:pt x="4000500" y="1372839"/>
                      <a:pt x="4005174" y="1361934"/>
                    </a:cubicBezTo>
                    <a:lnTo>
                      <a:pt x="4195816" y="917222"/>
                    </a:lnTo>
                    <a:lnTo>
                      <a:pt x="4265948" y="741821"/>
                    </a:lnTo>
                    <a:cubicBezTo>
                      <a:pt x="4308818" y="634683"/>
                      <a:pt x="4412595" y="564437"/>
                      <a:pt x="4527991" y="564444"/>
                    </a:cubicBezTo>
                    <a:lnTo>
                      <a:pt x="4710307" y="564444"/>
                    </a:lnTo>
                    <a:cubicBezTo>
                      <a:pt x="4825703" y="564437"/>
                      <a:pt x="4929480" y="634683"/>
                      <a:pt x="4972350" y="741821"/>
                    </a:cubicBezTo>
                    <a:lnTo>
                      <a:pt x="5042482" y="917222"/>
                    </a:lnTo>
                    <a:lnTo>
                      <a:pt x="5233053" y="1361934"/>
                    </a:lnTo>
                    <a:cubicBezTo>
                      <a:pt x="5237728" y="1372839"/>
                      <a:pt x="5236607" y="1385363"/>
                      <a:pt x="5230072" y="1395265"/>
                    </a:cubicBezTo>
                    <a:cubicBezTo>
                      <a:pt x="5223537" y="1405168"/>
                      <a:pt x="5212462" y="1411122"/>
                      <a:pt x="5200597" y="1411111"/>
                    </a:cubicBezTo>
                    <a:lnTo>
                      <a:pt x="5135545" y="1411111"/>
                    </a:lnTo>
                    <a:cubicBezTo>
                      <a:pt x="5079107" y="1411105"/>
                      <a:pt x="5028101" y="1377471"/>
                      <a:pt x="5005864" y="1325598"/>
                    </a:cubicBezTo>
                    <a:lnTo>
                      <a:pt x="4851841" y="966258"/>
                    </a:lnTo>
                    <a:cubicBezTo>
                      <a:pt x="4848596" y="958709"/>
                      <a:pt x="4837236" y="961884"/>
                      <a:pt x="4838365" y="969998"/>
                    </a:cubicBezTo>
                    <a:lnTo>
                      <a:pt x="4901371" y="1411111"/>
                    </a:lnTo>
                    <a:lnTo>
                      <a:pt x="4968752" y="2219607"/>
                    </a:lnTo>
                    <a:cubicBezTo>
                      <a:pt x="4969560" y="2229429"/>
                      <a:pt x="4966223" y="2239141"/>
                      <a:pt x="4959548" y="2246392"/>
                    </a:cubicBezTo>
                    <a:cubicBezTo>
                      <a:pt x="4952874" y="2253643"/>
                      <a:pt x="4943470" y="2257771"/>
                      <a:pt x="4933615" y="2257778"/>
                    </a:cubicBezTo>
                    <a:lnTo>
                      <a:pt x="4879781" y="2257778"/>
                    </a:lnTo>
                    <a:cubicBezTo>
                      <a:pt x="4810799" y="2257786"/>
                      <a:pt x="4751923" y="2207921"/>
                      <a:pt x="4740575" y="2139879"/>
                    </a:cubicBezTo>
                    <a:lnTo>
                      <a:pt x="4626204" y="1452880"/>
                    </a:lnTo>
                    <a:cubicBezTo>
                      <a:pt x="4624864" y="1444978"/>
                      <a:pt x="4613575" y="1444978"/>
                      <a:pt x="4612235" y="1452880"/>
                    </a:cubicBezTo>
                    <a:lnTo>
                      <a:pt x="4497794" y="2139879"/>
                    </a:lnTo>
                    <a:cubicBezTo>
                      <a:pt x="4486442" y="2207948"/>
                      <a:pt x="4427525" y="2257821"/>
                      <a:pt x="4358517" y="2257778"/>
                    </a:cubicBezTo>
                    <a:lnTo>
                      <a:pt x="4304683" y="2257778"/>
                    </a:lnTo>
                    <a:cubicBezTo>
                      <a:pt x="4294828" y="2257771"/>
                      <a:pt x="4285424" y="2253643"/>
                      <a:pt x="4278750" y="2246392"/>
                    </a:cubicBezTo>
                    <a:cubicBezTo>
                      <a:pt x="4272075" y="2239141"/>
                      <a:pt x="4268738" y="2229429"/>
                      <a:pt x="4269546" y="2219607"/>
                    </a:cubicBezTo>
                    <a:lnTo>
                      <a:pt x="4336927" y="1411111"/>
                    </a:lnTo>
                    <a:lnTo>
                      <a:pt x="4399933" y="969998"/>
                    </a:lnTo>
                    <a:moveTo>
                      <a:pt x="5952649" y="0"/>
                    </a:moveTo>
                    <a:cubicBezTo>
                      <a:pt x="5835749" y="0"/>
                      <a:pt x="5740982" y="94766"/>
                      <a:pt x="5740982" y="211667"/>
                    </a:cubicBezTo>
                    <a:lnTo>
                      <a:pt x="5740982" y="282222"/>
                    </a:lnTo>
                    <a:cubicBezTo>
                      <a:pt x="5740982" y="399122"/>
                      <a:pt x="5835749" y="493889"/>
                      <a:pt x="5952649" y="493889"/>
                    </a:cubicBezTo>
                    <a:cubicBezTo>
                      <a:pt x="6069549" y="493889"/>
                      <a:pt x="6164316" y="399122"/>
                      <a:pt x="6164316" y="282222"/>
                    </a:cubicBezTo>
                    <a:lnTo>
                      <a:pt x="6164316" y="211667"/>
                    </a:lnTo>
                    <a:cubicBezTo>
                      <a:pt x="6164316" y="94766"/>
                      <a:pt x="6069549" y="0"/>
                      <a:pt x="5952649" y="0"/>
                    </a:cubicBezTo>
                    <a:moveTo>
                      <a:pt x="5733433" y="969998"/>
                    </a:moveTo>
                    <a:cubicBezTo>
                      <a:pt x="5734632" y="961884"/>
                      <a:pt x="5723202" y="958709"/>
                      <a:pt x="5720027" y="966258"/>
                    </a:cubicBezTo>
                    <a:lnTo>
                      <a:pt x="5566004" y="1325598"/>
                    </a:lnTo>
                    <a:cubicBezTo>
                      <a:pt x="5543748" y="1377518"/>
                      <a:pt x="5492672" y="1411161"/>
                      <a:pt x="5436182" y="1411111"/>
                    </a:cubicBezTo>
                    <a:lnTo>
                      <a:pt x="5371130" y="1411111"/>
                    </a:lnTo>
                    <a:cubicBezTo>
                      <a:pt x="5359265" y="1411122"/>
                      <a:pt x="5348191" y="1405168"/>
                      <a:pt x="5341655" y="1395265"/>
                    </a:cubicBezTo>
                    <a:cubicBezTo>
                      <a:pt x="5335120" y="1385363"/>
                      <a:pt x="5334000" y="1372839"/>
                      <a:pt x="5338674" y="1361934"/>
                    </a:cubicBezTo>
                    <a:lnTo>
                      <a:pt x="5529316" y="917222"/>
                    </a:lnTo>
                    <a:lnTo>
                      <a:pt x="5599448" y="741821"/>
                    </a:lnTo>
                    <a:cubicBezTo>
                      <a:pt x="5642318" y="634683"/>
                      <a:pt x="5746095" y="564437"/>
                      <a:pt x="5861491" y="564444"/>
                    </a:cubicBezTo>
                    <a:lnTo>
                      <a:pt x="6043807" y="564444"/>
                    </a:lnTo>
                    <a:cubicBezTo>
                      <a:pt x="6159203" y="564437"/>
                      <a:pt x="6262980" y="634683"/>
                      <a:pt x="6305850" y="741821"/>
                    </a:cubicBezTo>
                    <a:lnTo>
                      <a:pt x="6375982" y="917222"/>
                    </a:lnTo>
                    <a:lnTo>
                      <a:pt x="6566553" y="1361934"/>
                    </a:lnTo>
                    <a:cubicBezTo>
                      <a:pt x="6571228" y="1372839"/>
                      <a:pt x="6570107" y="1385363"/>
                      <a:pt x="6563572" y="1395265"/>
                    </a:cubicBezTo>
                    <a:cubicBezTo>
                      <a:pt x="6557037" y="1405168"/>
                      <a:pt x="6545962" y="1411122"/>
                      <a:pt x="6534097" y="1411111"/>
                    </a:cubicBezTo>
                    <a:lnTo>
                      <a:pt x="6469045" y="1411111"/>
                    </a:lnTo>
                    <a:cubicBezTo>
                      <a:pt x="6412607" y="1411105"/>
                      <a:pt x="6361601" y="1377471"/>
                      <a:pt x="6339364" y="1325598"/>
                    </a:cubicBezTo>
                    <a:lnTo>
                      <a:pt x="6185341" y="966258"/>
                    </a:lnTo>
                    <a:cubicBezTo>
                      <a:pt x="6182096" y="958709"/>
                      <a:pt x="6170736" y="961884"/>
                      <a:pt x="6171865" y="969998"/>
                    </a:cubicBezTo>
                    <a:lnTo>
                      <a:pt x="6234871" y="1411111"/>
                    </a:lnTo>
                    <a:lnTo>
                      <a:pt x="6302252" y="2219607"/>
                    </a:lnTo>
                    <a:cubicBezTo>
                      <a:pt x="6303060" y="2229429"/>
                      <a:pt x="6299723" y="2239141"/>
                      <a:pt x="6293048" y="2246392"/>
                    </a:cubicBezTo>
                    <a:cubicBezTo>
                      <a:pt x="6286374" y="2253643"/>
                      <a:pt x="6276970" y="2257771"/>
                      <a:pt x="6267115" y="2257778"/>
                    </a:cubicBezTo>
                    <a:lnTo>
                      <a:pt x="6213281" y="2257778"/>
                    </a:lnTo>
                    <a:cubicBezTo>
                      <a:pt x="6144299" y="2257786"/>
                      <a:pt x="6085423" y="2207921"/>
                      <a:pt x="6074075" y="2139879"/>
                    </a:cubicBezTo>
                    <a:lnTo>
                      <a:pt x="5959704" y="1452880"/>
                    </a:lnTo>
                    <a:cubicBezTo>
                      <a:pt x="5958364" y="1444978"/>
                      <a:pt x="5947075" y="1444978"/>
                      <a:pt x="5945735" y="1452880"/>
                    </a:cubicBezTo>
                    <a:lnTo>
                      <a:pt x="5831294" y="2139879"/>
                    </a:lnTo>
                    <a:cubicBezTo>
                      <a:pt x="5819942" y="2207948"/>
                      <a:pt x="5761025" y="2257821"/>
                      <a:pt x="5692017" y="2257778"/>
                    </a:cubicBezTo>
                    <a:lnTo>
                      <a:pt x="5638183" y="2257778"/>
                    </a:lnTo>
                    <a:cubicBezTo>
                      <a:pt x="5628328" y="2257771"/>
                      <a:pt x="5618924" y="2253643"/>
                      <a:pt x="5612250" y="2246392"/>
                    </a:cubicBezTo>
                    <a:cubicBezTo>
                      <a:pt x="5605575" y="2239141"/>
                      <a:pt x="5602238" y="2229429"/>
                      <a:pt x="5603046" y="2219607"/>
                    </a:cubicBezTo>
                    <a:lnTo>
                      <a:pt x="5670427" y="1411111"/>
                    </a:lnTo>
                    <a:lnTo>
                      <a:pt x="5733433" y="969998"/>
                    </a:lnTo>
                    <a:moveTo>
                      <a:pt x="7286149" y="0"/>
                    </a:moveTo>
                    <a:cubicBezTo>
                      <a:pt x="7169248" y="0"/>
                      <a:pt x="7074482" y="94766"/>
                      <a:pt x="7074482" y="211667"/>
                    </a:cubicBezTo>
                    <a:lnTo>
                      <a:pt x="7074482" y="282222"/>
                    </a:lnTo>
                    <a:cubicBezTo>
                      <a:pt x="7074482" y="399122"/>
                      <a:pt x="7169248" y="493889"/>
                      <a:pt x="7286149" y="493889"/>
                    </a:cubicBezTo>
                    <a:cubicBezTo>
                      <a:pt x="7403050" y="493889"/>
                      <a:pt x="7497816" y="399122"/>
                      <a:pt x="7497816" y="282222"/>
                    </a:cubicBezTo>
                    <a:lnTo>
                      <a:pt x="7497816" y="211667"/>
                    </a:lnTo>
                    <a:cubicBezTo>
                      <a:pt x="7497816" y="94766"/>
                      <a:pt x="7403050" y="0"/>
                      <a:pt x="7286149" y="0"/>
                    </a:cubicBezTo>
                    <a:moveTo>
                      <a:pt x="7066933" y="969998"/>
                    </a:moveTo>
                    <a:cubicBezTo>
                      <a:pt x="7068132" y="961884"/>
                      <a:pt x="7056703" y="958709"/>
                      <a:pt x="7053528" y="966258"/>
                    </a:cubicBezTo>
                    <a:lnTo>
                      <a:pt x="6899504" y="1325598"/>
                    </a:lnTo>
                    <a:cubicBezTo>
                      <a:pt x="6877248" y="1377518"/>
                      <a:pt x="6826172" y="1411161"/>
                      <a:pt x="6769682" y="1411111"/>
                    </a:cubicBezTo>
                    <a:lnTo>
                      <a:pt x="6704630" y="1411111"/>
                    </a:lnTo>
                    <a:cubicBezTo>
                      <a:pt x="6692766" y="1411122"/>
                      <a:pt x="6681691" y="1405168"/>
                      <a:pt x="6675155" y="1395265"/>
                    </a:cubicBezTo>
                    <a:cubicBezTo>
                      <a:pt x="6668620" y="1385363"/>
                      <a:pt x="6667500" y="1372839"/>
                      <a:pt x="6672175" y="1361934"/>
                    </a:cubicBezTo>
                    <a:lnTo>
                      <a:pt x="6862816" y="917222"/>
                    </a:lnTo>
                    <a:lnTo>
                      <a:pt x="6932948" y="741821"/>
                    </a:lnTo>
                    <a:cubicBezTo>
                      <a:pt x="6975818" y="634683"/>
                      <a:pt x="7079594" y="564437"/>
                      <a:pt x="7194991" y="564444"/>
                    </a:cubicBezTo>
                    <a:lnTo>
                      <a:pt x="7377307" y="564444"/>
                    </a:lnTo>
                    <a:cubicBezTo>
                      <a:pt x="7492704" y="564437"/>
                      <a:pt x="7596480" y="634683"/>
                      <a:pt x="7639350" y="741821"/>
                    </a:cubicBezTo>
                    <a:lnTo>
                      <a:pt x="7709482" y="917222"/>
                    </a:lnTo>
                    <a:lnTo>
                      <a:pt x="7900053" y="1361934"/>
                    </a:lnTo>
                    <a:cubicBezTo>
                      <a:pt x="7904728" y="1372839"/>
                      <a:pt x="7903607" y="1385363"/>
                      <a:pt x="7897072" y="1395265"/>
                    </a:cubicBezTo>
                    <a:cubicBezTo>
                      <a:pt x="7890537" y="1405168"/>
                      <a:pt x="7879462" y="1411122"/>
                      <a:pt x="7867597" y="1411111"/>
                    </a:cubicBezTo>
                    <a:lnTo>
                      <a:pt x="7802545" y="1411111"/>
                    </a:lnTo>
                    <a:cubicBezTo>
                      <a:pt x="7746107" y="1411105"/>
                      <a:pt x="7695101" y="1377471"/>
                      <a:pt x="7672864" y="1325598"/>
                    </a:cubicBezTo>
                    <a:lnTo>
                      <a:pt x="7518841" y="966258"/>
                    </a:lnTo>
                    <a:cubicBezTo>
                      <a:pt x="7515595" y="958709"/>
                      <a:pt x="7504236" y="961884"/>
                      <a:pt x="7505365" y="969998"/>
                    </a:cubicBezTo>
                    <a:lnTo>
                      <a:pt x="7568371" y="1411111"/>
                    </a:lnTo>
                    <a:lnTo>
                      <a:pt x="7635752" y="2219607"/>
                    </a:lnTo>
                    <a:cubicBezTo>
                      <a:pt x="7636560" y="2229429"/>
                      <a:pt x="7633222" y="2239141"/>
                      <a:pt x="7626548" y="2246392"/>
                    </a:cubicBezTo>
                    <a:cubicBezTo>
                      <a:pt x="7619874" y="2253643"/>
                      <a:pt x="7610470" y="2257771"/>
                      <a:pt x="7600615" y="2257778"/>
                    </a:cubicBezTo>
                    <a:lnTo>
                      <a:pt x="7546781" y="2257778"/>
                    </a:lnTo>
                    <a:cubicBezTo>
                      <a:pt x="7477799" y="2257786"/>
                      <a:pt x="7418922" y="2207921"/>
                      <a:pt x="7407575" y="2139879"/>
                    </a:cubicBezTo>
                    <a:lnTo>
                      <a:pt x="7293204" y="1452880"/>
                    </a:lnTo>
                    <a:cubicBezTo>
                      <a:pt x="7291864" y="1444978"/>
                      <a:pt x="7280575" y="1444978"/>
                      <a:pt x="7279235" y="1452880"/>
                    </a:cubicBezTo>
                    <a:lnTo>
                      <a:pt x="7164794" y="2139879"/>
                    </a:lnTo>
                    <a:cubicBezTo>
                      <a:pt x="7153442" y="2207948"/>
                      <a:pt x="7094525" y="2257821"/>
                      <a:pt x="7025517" y="2257778"/>
                    </a:cubicBezTo>
                    <a:lnTo>
                      <a:pt x="6971683" y="2257778"/>
                    </a:lnTo>
                    <a:cubicBezTo>
                      <a:pt x="6961828" y="2257771"/>
                      <a:pt x="6952424" y="2253643"/>
                      <a:pt x="6945750" y="2246392"/>
                    </a:cubicBezTo>
                    <a:cubicBezTo>
                      <a:pt x="6939076" y="2239141"/>
                      <a:pt x="6935738" y="2229429"/>
                      <a:pt x="6936546" y="2219607"/>
                    </a:cubicBezTo>
                    <a:lnTo>
                      <a:pt x="7003927" y="1411111"/>
                    </a:lnTo>
                    <a:lnTo>
                      <a:pt x="7066933" y="969998"/>
                    </a:lnTo>
                  </a:path>
                </a:pathLst>
              </a:custGeom>
              <a:solidFill>
                <a:srgbClr val="494F56"/>
              </a:solidFill>
            </p:spPr>
          </p:sp>
          <p:sp>
            <p:nvSpPr>
              <p:cNvPr id="14" name="Freeform 14"/>
              <p:cNvSpPr/>
              <p:nvPr/>
            </p:nvSpPr>
            <p:spPr>
              <a:xfrm>
                <a:off x="8017351" y="0"/>
                <a:ext cx="5237727" cy="2257821"/>
              </a:xfrm>
              <a:custGeom>
                <a:avLst/>
                <a:gdLst/>
                <a:ahLst/>
                <a:cxnLst/>
                <a:rect l="l" t="t" r="r" b="b"/>
                <a:pathLst>
                  <a:path w="5237727" h="2257821">
                    <a:moveTo>
                      <a:pt x="618649" y="0"/>
                    </a:moveTo>
                    <a:cubicBezTo>
                      <a:pt x="501748" y="0"/>
                      <a:pt x="406982" y="94766"/>
                      <a:pt x="406982" y="211667"/>
                    </a:cubicBezTo>
                    <a:lnTo>
                      <a:pt x="406982" y="282222"/>
                    </a:lnTo>
                    <a:cubicBezTo>
                      <a:pt x="406982" y="399122"/>
                      <a:pt x="501748" y="493889"/>
                      <a:pt x="618649" y="493889"/>
                    </a:cubicBezTo>
                    <a:cubicBezTo>
                      <a:pt x="735550" y="493889"/>
                      <a:pt x="830316" y="399122"/>
                      <a:pt x="830316" y="282222"/>
                    </a:cubicBezTo>
                    <a:lnTo>
                      <a:pt x="830316" y="211667"/>
                    </a:lnTo>
                    <a:cubicBezTo>
                      <a:pt x="830316" y="94766"/>
                      <a:pt x="735550" y="0"/>
                      <a:pt x="618649" y="0"/>
                    </a:cubicBezTo>
                    <a:moveTo>
                      <a:pt x="399433" y="969998"/>
                    </a:moveTo>
                    <a:cubicBezTo>
                      <a:pt x="400632" y="961884"/>
                      <a:pt x="389203" y="958709"/>
                      <a:pt x="386028" y="966258"/>
                    </a:cubicBezTo>
                    <a:lnTo>
                      <a:pt x="232004" y="1325598"/>
                    </a:lnTo>
                    <a:cubicBezTo>
                      <a:pt x="209748" y="1377518"/>
                      <a:pt x="158672" y="1411161"/>
                      <a:pt x="102182" y="1411111"/>
                    </a:cubicBezTo>
                    <a:lnTo>
                      <a:pt x="37130" y="1411111"/>
                    </a:lnTo>
                    <a:cubicBezTo>
                      <a:pt x="25266" y="1411122"/>
                      <a:pt x="14191" y="1405168"/>
                      <a:pt x="7655" y="1395265"/>
                    </a:cubicBezTo>
                    <a:cubicBezTo>
                      <a:pt x="1120" y="1385363"/>
                      <a:pt x="0" y="1372839"/>
                      <a:pt x="4675" y="1361934"/>
                    </a:cubicBezTo>
                    <a:lnTo>
                      <a:pt x="195316" y="917222"/>
                    </a:lnTo>
                    <a:lnTo>
                      <a:pt x="265448" y="741821"/>
                    </a:lnTo>
                    <a:cubicBezTo>
                      <a:pt x="308318" y="634683"/>
                      <a:pt x="412094" y="564437"/>
                      <a:pt x="527491" y="564444"/>
                    </a:cubicBezTo>
                    <a:lnTo>
                      <a:pt x="709807" y="564444"/>
                    </a:lnTo>
                    <a:cubicBezTo>
                      <a:pt x="825204" y="564437"/>
                      <a:pt x="928980" y="634683"/>
                      <a:pt x="971850" y="741821"/>
                    </a:cubicBezTo>
                    <a:lnTo>
                      <a:pt x="1041982" y="917222"/>
                    </a:lnTo>
                    <a:lnTo>
                      <a:pt x="1232553" y="1361934"/>
                    </a:lnTo>
                    <a:cubicBezTo>
                      <a:pt x="1237228" y="1372839"/>
                      <a:pt x="1236107" y="1385363"/>
                      <a:pt x="1229572" y="1395265"/>
                    </a:cubicBezTo>
                    <a:cubicBezTo>
                      <a:pt x="1223037" y="1405168"/>
                      <a:pt x="1211962" y="1411122"/>
                      <a:pt x="1200097" y="1411111"/>
                    </a:cubicBezTo>
                    <a:lnTo>
                      <a:pt x="1135045" y="1411111"/>
                    </a:lnTo>
                    <a:cubicBezTo>
                      <a:pt x="1078607" y="1411105"/>
                      <a:pt x="1027601" y="1377471"/>
                      <a:pt x="1005364" y="1325598"/>
                    </a:cubicBezTo>
                    <a:lnTo>
                      <a:pt x="851341" y="966258"/>
                    </a:lnTo>
                    <a:cubicBezTo>
                      <a:pt x="848095" y="958709"/>
                      <a:pt x="836736" y="961884"/>
                      <a:pt x="837865" y="969998"/>
                    </a:cubicBezTo>
                    <a:lnTo>
                      <a:pt x="900871" y="1411111"/>
                    </a:lnTo>
                    <a:lnTo>
                      <a:pt x="968252" y="2219607"/>
                    </a:lnTo>
                    <a:cubicBezTo>
                      <a:pt x="969060" y="2229429"/>
                      <a:pt x="965722" y="2239141"/>
                      <a:pt x="959048" y="2246392"/>
                    </a:cubicBezTo>
                    <a:cubicBezTo>
                      <a:pt x="952374" y="2253643"/>
                      <a:pt x="942970" y="2257771"/>
                      <a:pt x="933115" y="2257778"/>
                    </a:cubicBezTo>
                    <a:lnTo>
                      <a:pt x="879281" y="2257778"/>
                    </a:lnTo>
                    <a:cubicBezTo>
                      <a:pt x="810299" y="2257786"/>
                      <a:pt x="751422" y="2207921"/>
                      <a:pt x="740075" y="2139879"/>
                    </a:cubicBezTo>
                    <a:lnTo>
                      <a:pt x="625704" y="1452880"/>
                    </a:lnTo>
                    <a:cubicBezTo>
                      <a:pt x="624364" y="1444978"/>
                      <a:pt x="613075" y="1444978"/>
                      <a:pt x="611735" y="1452880"/>
                    </a:cubicBezTo>
                    <a:lnTo>
                      <a:pt x="497294" y="2139879"/>
                    </a:lnTo>
                    <a:cubicBezTo>
                      <a:pt x="485942" y="2207948"/>
                      <a:pt x="427025" y="2257821"/>
                      <a:pt x="358017" y="2257778"/>
                    </a:cubicBezTo>
                    <a:lnTo>
                      <a:pt x="304183" y="2257778"/>
                    </a:lnTo>
                    <a:cubicBezTo>
                      <a:pt x="294328" y="2257771"/>
                      <a:pt x="284924" y="2253643"/>
                      <a:pt x="278250" y="2246392"/>
                    </a:cubicBezTo>
                    <a:cubicBezTo>
                      <a:pt x="271576" y="2239141"/>
                      <a:pt x="268238" y="2229429"/>
                      <a:pt x="269046" y="2219607"/>
                    </a:cubicBezTo>
                    <a:lnTo>
                      <a:pt x="336427" y="1411111"/>
                    </a:lnTo>
                    <a:lnTo>
                      <a:pt x="399433" y="969998"/>
                    </a:lnTo>
                    <a:moveTo>
                      <a:pt x="1952149" y="0"/>
                    </a:moveTo>
                    <a:cubicBezTo>
                      <a:pt x="1835248" y="0"/>
                      <a:pt x="1740482" y="94766"/>
                      <a:pt x="1740482" y="211667"/>
                    </a:cubicBezTo>
                    <a:lnTo>
                      <a:pt x="1740482" y="282222"/>
                    </a:lnTo>
                    <a:cubicBezTo>
                      <a:pt x="1740482" y="399122"/>
                      <a:pt x="1835248" y="493889"/>
                      <a:pt x="1952149" y="493889"/>
                    </a:cubicBezTo>
                    <a:cubicBezTo>
                      <a:pt x="2069050" y="493889"/>
                      <a:pt x="2163816" y="399122"/>
                      <a:pt x="2163816" y="282222"/>
                    </a:cubicBezTo>
                    <a:lnTo>
                      <a:pt x="2163816" y="211667"/>
                    </a:lnTo>
                    <a:cubicBezTo>
                      <a:pt x="2163816" y="94766"/>
                      <a:pt x="2069050" y="0"/>
                      <a:pt x="1952149" y="0"/>
                    </a:cubicBezTo>
                    <a:moveTo>
                      <a:pt x="1732933" y="969998"/>
                    </a:moveTo>
                    <a:cubicBezTo>
                      <a:pt x="1734132" y="961884"/>
                      <a:pt x="1722703" y="958709"/>
                      <a:pt x="1719528" y="966258"/>
                    </a:cubicBezTo>
                    <a:lnTo>
                      <a:pt x="1565504" y="1325598"/>
                    </a:lnTo>
                    <a:cubicBezTo>
                      <a:pt x="1543248" y="1377518"/>
                      <a:pt x="1492172" y="1411161"/>
                      <a:pt x="1435682" y="1411111"/>
                    </a:cubicBezTo>
                    <a:lnTo>
                      <a:pt x="1370630" y="1411111"/>
                    </a:lnTo>
                    <a:cubicBezTo>
                      <a:pt x="1358766" y="1411122"/>
                      <a:pt x="1347691" y="1405168"/>
                      <a:pt x="1341155" y="1395265"/>
                    </a:cubicBezTo>
                    <a:cubicBezTo>
                      <a:pt x="1334620" y="1385363"/>
                      <a:pt x="1333500" y="1372839"/>
                      <a:pt x="1338175" y="1361934"/>
                    </a:cubicBezTo>
                    <a:lnTo>
                      <a:pt x="1528816" y="917222"/>
                    </a:lnTo>
                    <a:lnTo>
                      <a:pt x="1598948" y="741821"/>
                    </a:lnTo>
                    <a:cubicBezTo>
                      <a:pt x="1641818" y="634683"/>
                      <a:pt x="1745594" y="564437"/>
                      <a:pt x="1860991" y="564444"/>
                    </a:cubicBezTo>
                    <a:lnTo>
                      <a:pt x="2043307" y="564444"/>
                    </a:lnTo>
                    <a:cubicBezTo>
                      <a:pt x="2158704" y="564437"/>
                      <a:pt x="2262480" y="634683"/>
                      <a:pt x="2305350" y="741821"/>
                    </a:cubicBezTo>
                    <a:lnTo>
                      <a:pt x="2375482" y="917222"/>
                    </a:lnTo>
                    <a:lnTo>
                      <a:pt x="2566053" y="1361934"/>
                    </a:lnTo>
                    <a:cubicBezTo>
                      <a:pt x="2570728" y="1372839"/>
                      <a:pt x="2569607" y="1385363"/>
                      <a:pt x="2563072" y="1395265"/>
                    </a:cubicBezTo>
                    <a:cubicBezTo>
                      <a:pt x="2556537" y="1405168"/>
                      <a:pt x="2545462" y="1411122"/>
                      <a:pt x="2533597" y="1411111"/>
                    </a:cubicBezTo>
                    <a:lnTo>
                      <a:pt x="2468545" y="1411111"/>
                    </a:lnTo>
                    <a:cubicBezTo>
                      <a:pt x="2412107" y="1411105"/>
                      <a:pt x="2361101" y="1377471"/>
                      <a:pt x="2338864" y="1325598"/>
                    </a:cubicBezTo>
                    <a:lnTo>
                      <a:pt x="2184841" y="966258"/>
                    </a:lnTo>
                    <a:cubicBezTo>
                      <a:pt x="2181595" y="958709"/>
                      <a:pt x="2170236" y="961884"/>
                      <a:pt x="2171365" y="969998"/>
                    </a:cubicBezTo>
                    <a:lnTo>
                      <a:pt x="2234371" y="1411111"/>
                    </a:lnTo>
                    <a:lnTo>
                      <a:pt x="2301752" y="2219607"/>
                    </a:lnTo>
                    <a:cubicBezTo>
                      <a:pt x="2302560" y="2229429"/>
                      <a:pt x="2299222" y="2239141"/>
                      <a:pt x="2292548" y="2246392"/>
                    </a:cubicBezTo>
                    <a:cubicBezTo>
                      <a:pt x="2285874" y="2253643"/>
                      <a:pt x="2276470" y="2257771"/>
                      <a:pt x="2266615" y="2257778"/>
                    </a:cubicBezTo>
                    <a:lnTo>
                      <a:pt x="2212781" y="2257778"/>
                    </a:lnTo>
                    <a:cubicBezTo>
                      <a:pt x="2143799" y="2257786"/>
                      <a:pt x="2084922" y="2207921"/>
                      <a:pt x="2073575" y="2139879"/>
                    </a:cubicBezTo>
                    <a:lnTo>
                      <a:pt x="1959204" y="1452880"/>
                    </a:lnTo>
                    <a:cubicBezTo>
                      <a:pt x="1957864" y="1444978"/>
                      <a:pt x="1946575" y="1444978"/>
                      <a:pt x="1945235" y="1452880"/>
                    </a:cubicBezTo>
                    <a:lnTo>
                      <a:pt x="1830794" y="2139879"/>
                    </a:lnTo>
                    <a:cubicBezTo>
                      <a:pt x="1819442" y="2207948"/>
                      <a:pt x="1760525" y="2257821"/>
                      <a:pt x="1691517" y="2257778"/>
                    </a:cubicBezTo>
                    <a:lnTo>
                      <a:pt x="1637683" y="2257778"/>
                    </a:lnTo>
                    <a:cubicBezTo>
                      <a:pt x="1627828" y="2257771"/>
                      <a:pt x="1618424" y="2253643"/>
                      <a:pt x="1611750" y="2246392"/>
                    </a:cubicBezTo>
                    <a:cubicBezTo>
                      <a:pt x="1605076" y="2239141"/>
                      <a:pt x="1601738" y="2229429"/>
                      <a:pt x="1602546" y="2219607"/>
                    </a:cubicBezTo>
                    <a:lnTo>
                      <a:pt x="1669927" y="1411111"/>
                    </a:lnTo>
                    <a:lnTo>
                      <a:pt x="1732933" y="969998"/>
                    </a:lnTo>
                    <a:moveTo>
                      <a:pt x="3285649" y="0"/>
                    </a:moveTo>
                    <a:cubicBezTo>
                      <a:pt x="3168748" y="0"/>
                      <a:pt x="3073982" y="94766"/>
                      <a:pt x="3073982" y="211667"/>
                    </a:cubicBezTo>
                    <a:lnTo>
                      <a:pt x="3073982" y="282222"/>
                    </a:lnTo>
                    <a:cubicBezTo>
                      <a:pt x="3073982" y="399122"/>
                      <a:pt x="3168748" y="493889"/>
                      <a:pt x="3285649" y="493889"/>
                    </a:cubicBezTo>
                    <a:cubicBezTo>
                      <a:pt x="3402550" y="493889"/>
                      <a:pt x="3497316" y="399122"/>
                      <a:pt x="3497316" y="282222"/>
                    </a:cubicBezTo>
                    <a:lnTo>
                      <a:pt x="3497316" y="211667"/>
                    </a:lnTo>
                    <a:cubicBezTo>
                      <a:pt x="3497316" y="94766"/>
                      <a:pt x="3402550" y="0"/>
                      <a:pt x="3285649" y="0"/>
                    </a:cubicBezTo>
                    <a:moveTo>
                      <a:pt x="3066433" y="969998"/>
                    </a:moveTo>
                    <a:cubicBezTo>
                      <a:pt x="3067632" y="961884"/>
                      <a:pt x="3056203" y="958709"/>
                      <a:pt x="3053028" y="966258"/>
                    </a:cubicBezTo>
                    <a:lnTo>
                      <a:pt x="2899004" y="1325598"/>
                    </a:lnTo>
                    <a:cubicBezTo>
                      <a:pt x="2876748" y="1377518"/>
                      <a:pt x="2825672" y="1411161"/>
                      <a:pt x="2769182" y="1411111"/>
                    </a:cubicBezTo>
                    <a:lnTo>
                      <a:pt x="2704130" y="1411111"/>
                    </a:lnTo>
                    <a:cubicBezTo>
                      <a:pt x="2692266" y="1411122"/>
                      <a:pt x="2681191" y="1405168"/>
                      <a:pt x="2674655" y="1395265"/>
                    </a:cubicBezTo>
                    <a:cubicBezTo>
                      <a:pt x="2668120" y="1385363"/>
                      <a:pt x="2667000" y="1372839"/>
                      <a:pt x="2671675" y="1361934"/>
                    </a:cubicBezTo>
                    <a:lnTo>
                      <a:pt x="2862316" y="917222"/>
                    </a:lnTo>
                    <a:lnTo>
                      <a:pt x="2932448" y="741821"/>
                    </a:lnTo>
                    <a:cubicBezTo>
                      <a:pt x="2975318" y="634683"/>
                      <a:pt x="3079094" y="564437"/>
                      <a:pt x="3194491" y="564444"/>
                    </a:cubicBezTo>
                    <a:lnTo>
                      <a:pt x="3376807" y="564444"/>
                    </a:lnTo>
                    <a:cubicBezTo>
                      <a:pt x="3492204" y="564437"/>
                      <a:pt x="3595980" y="634683"/>
                      <a:pt x="3638850" y="741821"/>
                    </a:cubicBezTo>
                    <a:lnTo>
                      <a:pt x="3708982" y="917222"/>
                    </a:lnTo>
                    <a:lnTo>
                      <a:pt x="3899553" y="1361934"/>
                    </a:lnTo>
                    <a:cubicBezTo>
                      <a:pt x="3904228" y="1372839"/>
                      <a:pt x="3903107" y="1385363"/>
                      <a:pt x="3896572" y="1395265"/>
                    </a:cubicBezTo>
                    <a:cubicBezTo>
                      <a:pt x="3890037" y="1405168"/>
                      <a:pt x="3878962" y="1411122"/>
                      <a:pt x="3867097" y="1411111"/>
                    </a:cubicBezTo>
                    <a:lnTo>
                      <a:pt x="3802045" y="1411111"/>
                    </a:lnTo>
                    <a:cubicBezTo>
                      <a:pt x="3745607" y="1411105"/>
                      <a:pt x="3694601" y="1377471"/>
                      <a:pt x="3672364" y="1325598"/>
                    </a:cubicBezTo>
                    <a:lnTo>
                      <a:pt x="3518341" y="966258"/>
                    </a:lnTo>
                    <a:cubicBezTo>
                      <a:pt x="3515095" y="958709"/>
                      <a:pt x="3503736" y="961884"/>
                      <a:pt x="3504865" y="969998"/>
                    </a:cubicBezTo>
                    <a:lnTo>
                      <a:pt x="3567871" y="1411111"/>
                    </a:lnTo>
                    <a:lnTo>
                      <a:pt x="3635252" y="2219607"/>
                    </a:lnTo>
                    <a:cubicBezTo>
                      <a:pt x="3636060" y="2229429"/>
                      <a:pt x="3632722" y="2239141"/>
                      <a:pt x="3626048" y="2246392"/>
                    </a:cubicBezTo>
                    <a:cubicBezTo>
                      <a:pt x="3619374" y="2253643"/>
                      <a:pt x="3609970" y="2257771"/>
                      <a:pt x="3600115" y="2257778"/>
                    </a:cubicBezTo>
                    <a:lnTo>
                      <a:pt x="3546281" y="2257778"/>
                    </a:lnTo>
                    <a:cubicBezTo>
                      <a:pt x="3477299" y="2257786"/>
                      <a:pt x="3418422" y="2207921"/>
                      <a:pt x="3407075" y="2139879"/>
                    </a:cubicBezTo>
                    <a:lnTo>
                      <a:pt x="3292704" y="1452880"/>
                    </a:lnTo>
                    <a:cubicBezTo>
                      <a:pt x="3291364" y="1444978"/>
                      <a:pt x="3280075" y="1444978"/>
                      <a:pt x="3278735" y="1452880"/>
                    </a:cubicBezTo>
                    <a:lnTo>
                      <a:pt x="3164294" y="2139879"/>
                    </a:lnTo>
                    <a:cubicBezTo>
                      <a:pt x="3152942" y="2207948"/>
                      <a:pt x="3094025" y="2257821"/>
                      <a:pt x="3025017" y="2257778"/>
                    </a:cubicBezTo>
                    <a:lnTo>
                      <a:pt x="2971183" y="2257778"/>
                    </a:lnTo>
                    <a:cubicBezTo>
                      <a:pt x="2961328" y="2257771"/>
                      <a:pt x="2951924" y="2253643"/>
                      <a:pt x="2945250" y="2246392"/>
                    </a:cubicBezTo>
                    <a:cubicBezTo>
                      <a:pt x="2938576" y="2239141"/>
                      <a:pt x="2935238" y="2229429"/>
                      <a:pt x="2936046" y="2219607"/>
                    </a:cubicBezTo>
                    <a:lnTo>
                      <a:pt x="3003427" y="1411111"/>
                    </a:lnTo>
                    <a:lnTo>
                      <a:pt x="3066433" y="969998"/>
                    </a:lnTo>
                    <a:moveTo>
                      <a:pt x="4619149" y="0"/>
                    </a:moveTo>
                    <a:cubicBezTo>
                      <a:pt x="4502248" y="0"/>
                      <a:pt x="4407482" y="94766"/>
                      <a:pt x="4407482" y="211667"/>
                    </a:cubicBezTo>
                    <a:lnTo>
                      <a:pt x="4407482" y="282222"/>
                    </a:lnTo>
                    <a:cubicBezTo>
                      <a:pt x="4407482" y="399122"/>
                      <a:pt x="4502248" y="493889"/>
                      <a:pt x="4619149" y="493889"/>
                    </a:cubicBezTo>
                    <a:cubicBezTo>
                      <a:pt x="4736050" y="493889"/>
                      <a:pt x="4830816" y="399122"/>
                      <a:pt x="4830816" y="282222"/>
                    </a:cubicBezTo>
                    <a:lnTo>
                      <a:pt x="4830816" y="211667"/>
                    </a:lnTo>
                    <a:cubicBezTo>
                      <a:pt x="4830816" y="94766"/>
                      <a:pt x="4736050" y="0"/>
                      <a:pt x="4619149" y="0"/>
                    </a:cubicBezTo>
                    <a:moveTo>
                      <a:pt x="4399933" y="969998"/>
                    </a:moveTo>
                    <a:cubicBezTo>
                      <a:pt x="4401132" y="961884"/>
                      <a:pt x="4389703" y="958709"/>
                      <a:pt x="4386528" y="966258"/>
                    </a:cubicBezTo>
                    <a:lnTo>
                      <a:pt x="4232504" y="1325598"/>
                    </a:lnTo>
                    <a:cubicBezTo>
                      <a:pt x="4210248" y="1377518"/>
                      <a:pt x="4159172" y="1411161"/>
                      <a:pt x="4102682" y="1411111"/>
                    </a:cubicBezTo>
                    <a:lnTo>
                      <a:pt x="4037630" y="1411111"/>
                    </a:lnTo>
                    <a:cubicBezTo>
                      <a:pt x="4025766" y="1411122"/>
                      <a:pt x="4014691" y="1405168"/>
                      <a:pt x="4008155" y="1395265"/>
                    </a:cubicBezTo>
                    <a:cubicBezTo>
                      <a:pt x="4001620" y="1385363"/>
                      <a:pt x="4000500" y="1372839"/>
                      <a:pt x="4005175" y="1361934"/>
                    </a:cubicBezTo>
                    <a:lnTo>
                      <a:pt x="4195816" y="917222"/>
                    </a:lnTo>
                    <a:lnTo>
                      <a:pt x="4265948" y="741821"/>
                    </a:lnTo>
                    <a:cubicBezTo>
                      <a:pt x="4308818" y="634683"/>
                      <a:pt x="4412594" y="564437"/>
                      <a:pt x="4527991" y="564444"/>
                    </a:cubicBezTo>
                    <a:lnTo>
                      <a:pt x="4710307" y="564444"/>
                    </a:lnTo>
                    <a:cubicBezTo>
                      <a:pt x="4825704" y="564437"/>
                      <a:pt x="4929480" y="634683"/>
                      <a:pt x="4972350" y="741821"/>
                    </a:cubicBezTo>
                    <a:lnTo>
                      <a:pt x="5042483" y="917222"/>
                    </a:lnTo>
                    <a:lnTo>
                      <a:pt x="5233053" y="1361934"/>
                    </a:lnTo>
                    <a:cubicBezTo>
                      <a:pt x="5237727" y="1372839"/>
                      <a:pt x="5236607" y="1385363"/>
                      <a:pt x="5230073" y="1395265"/>
                    </a:cubicBezTo>
                    <a:cubicBezTo>
                      <a:pt x="5223537" y="1405168"/>
                      <a:pt x="5212462" y="1411122"/>
                      <a:pt x="5200597" y="1411111"/>
                    </a:cubicBezTo>
                    <a:lnTo>
                      <a:pt x="5135545" y="1411111"/>
                    </a:lnTo>
                    <a:cubicBezTo>
                      <a:pt x="5079107" y="1411105"/>
                      <a:pt x="5028101" y="1377471"/>
                      <a:pt x="5005863" y="1325598"/>
                    </a:cubicBezTo>
                    <a:lnTo>
                      <a:pt x="4851841" y="966258"/>
                    </a:lnTo>
                    <a:cubicBezTo>
                      <a:pt x="4848595" y="958709"/>
                      <a:pt x="4837236" y="961884"/>
                      <a:pt x="4838365" y="969998"/>
                    </a:cubicBezTo>
                    <a:lnTo>
                      <a:pt x="4901371" y="1411111"/>
                    </a:lnTo>
                    <a:lnTo>
                      <a:pt x="4968752" y="2219607"/>
                    </a:lnTo>
                    <a:cubicBezTo>
                      <a:pt x="4969560" y="2229429"/>
                      <a:pt x="4966222" y="2239141"/>
                      <a:pt x="4959548" y="2246392"/>
                    </a:cubicBezTo>
                    <a:cubicBezTo>
                      <a:pt x="4952874" y="2253643"/>
                      <a:pt x="4943470" y="2257771"/>
                      <a:pt x="4933615" y="2257778"/>
                    </a:cubicBezTo>
                    <a:lnTo>
                      <a:pt x="4879781" y="2257778"/>
                    </a:lnTo>
                    <a:cubicBezTo>
                      <a:pt x="4810799" y="2257786"/>
                      <a:pt x="4751922" y="2207921"/>
                      <a:pt x="4740575" y="2139879"/>
                    </a:cubicBezTo>
                    <a:lnTo>
                      <a:pt x="4626204" y="1452880"/>
                    </a:lnTo>
                    <a:cubicBezTo>
                      <a:pt x="4624864" y="1444978"/>
                      <a:pt x="4613575" y="1444978"/>
                      <a:pt x="4612235" y="1452880"/>
                    </a:cubicBezTo>
                    <a:lnTo>
                      <a:pt x="4497794" y="2139879"/>
                    </a:lnTo>
                    <a:cubicBezTo>
                      <a:pt x="4486442" y="2207948"/>
                      <a:pt x="4427525" y="2257821"/>
                      <a:pt x="4358517" y="2257778"/>
                    </a:cubicBezTo>
                    <a:lnTo>
                      <a:pt x="4304683" y="2257778"/>
                    </a:lnTo>
                    <a:cubicBezTo>
                      <a:pt x="4294828" y="2257771"/>
                      <a:pt x="4285424" y="2253643"/>
                      <a:pt x="4278750" y="2246392"/>
                    </a:cubicBezTo>
                    <a:cubicBezTo>
                      <a:pt x="4272076" y="2239141"/>
                      <a:pt x="4268738" y="2229429"/>
                      <a:pt x="4269546" y="2219607"/>
                    </a:cubicBezTo>
                    <a:lnTo>
                      <a:pt x="4336927" y="1411111"/>
                    </a:lnTo>
                    <a:lnTo>
                      <a:pt x="4399933" y="969998"/>
                    </a:lnTo>
                  </a:path>
                </a:pathLst>
              </a:custGeom>
              <a:solidFill>
                <a:srgbClr val="494F56"/>
              </a:solidFill>
            </p:spPr>
          </p:sp>
        </p:grpSp>
      </p:grpSp>
      <p:sp>
        <p:nvSpPr>
          <p:cNvPr id="15" name="TextBox 15"/>
          <p:cNvSpPr txBox="1"/>
          <p:nvPr/>
        </p:nvSpPr>
        <p:spPr>
          <a:xfrm>
            <a:off x="1715337" y="333813"/>
            <a:ext cx="13495382" cy="2477204"/>
          </a:xfrm>
          <a:prstGeom prst="rect">
            <a:avLst/>
          </a:prstGeom>
        </p:spPr>
        <p:txBody>
          <a:bodyPr lIns="0" tIns="0" rIns="0" bIns="0" rtlCol="0" anchor="t">
            <a:spAutoFit/>
          </a:bodyPr>
          <a:lstStyle/>
          <a:p>
            <a:pPr algn="ctr">
              <a:lnSpc>
                <a:spcPts val="9936"/>
              </a:lnSpc>
            </a:pPr>
            <a:r>
              <a:rPr lang="en-US" sz="7097">
                <a:solidFill>
                  <a:srgbClr val="FFFFFF"/>
                </a:solidFill>
                <a:latin typeface="League Spartan"/>
              </a:rPr>
              <a:t>QEP SIGNATURE COURSE </a:t>
            </a:r>
          </a:p>
          <a:p>
            <a:pPr algn="ctr">
              <a:lnSpc>
                <a:spcPts val="9936"/>
              </a:lnSpc>
            </a:pPr>
            <a:r>
              <a:rPr lang="en-US" sz="7097">
                <a:solidFill>
                  <a:srgbClr val="FFFFFF"/>
                </a:solidFill>
                <a:latin typeface="League Spartan"/>
              </a:rPr>
              <a:t>TRAINING AGENDA</a:t>
            </a:r>
          </a:p>
        </p:txBody>
      </p:sp>
      <p:pic>
        <p:nvPicPr>
          <p:cNvPr id="16" name="Picture 16"/>
          <p:cNvPicPr>
            <a:picLocks noChangeAspect="1"/>
          </p:cNvPicPr>
          <p:nvPr/>
        </p:nvPicPr>
        <p:blipFill>
          <a:blip r:embed="rId2"/>
          <a:srcRect b="4544"/>
          <a:stretch>
            <a:fillRect/>
          </a:stretch>
        </p:blipFill>
        <p:spPr>
          <a:xfrm>
            <a:off x="384263" y="413547"/>
            <a:ext cx="1288874" cy="1230306"/>
          </a:xfrm>
          <a:prstGeom prst="rect">
            <a:avLst/>
          </a:prstGeom>
        </p:spPr>
      </p:pic>
      <p:grpSp>
        <p:nvGrpSpPr>
          <p:cNvPr id="17" name="Group 17"/>
          <p:cNvGrpSpPr/>
          <p:nvPr/>
        </p:nvGrpSpPr>
        <p:grpSpPr>
          <a:xfrm>
            <a:off x="12938538" y="3654599"/>
            <a:ext cx="3660831" cy="4460528"/>
            <a:chOff x="0" y="0"/>
            <a:chExt cx="2354580" cy="2868930"/>
          </a:xfrm>
        </p:grpSpPr>
        <p:sp>
          <p:nvSpPr>
            <p:cNvPr id="18" name="Freeform 18"/>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A9F7D4"/>
            </a:solidFill>
          </p:spPr>
        </p:sp>
      </p:grpSp>
      <p:grpSp>
        <p:nvGrpSpPr>
          <p:cNvPr id="19" name="Group 19"/>
          <p:cNvGrpSpPr/>
          <p:nvPr/>
        </p:nvGrpSpPr>
        <p:grpSpPr>
          <a:xfrm>
            <a:off x="15084444" y="446113"/>
            <a:ext cx="2466210" cy="1545837"/>
            <a:chOff x="0" y="0"/>
            <a:chExt cx="649537" cy="407134"/>
          </a:xfrm>
        </p:grpSpPr>
        <p:sp>
          <p:nvSpPr>
            <p:cNvPr id="20" name="Freeform 20"/>
            <p:cNvSpPr/>
            <p:nvPr/>
          </p:nvSpPr>
          <p:spPr>
            <a:xfrm>
              <a:off x="0" y="0"/>
              <a:ext cx="649537" cy="407134"/>
            </a:xfrm>
            <a:custGeom>
              <a:avLst/>
              <a:gdLst/>
              <a:ahLst/>
              <a:cxnLst/>
              <a:rect l="l" t="t" r="r" b="b"/>
              <a:pathLst>
                <a:path w="649537" h="407134">
                  <a:moveTo>
                    <a:pt x="0" y="0"/>
                  </a:moveTo>
                  <a:lnTo>
                    <a:pt x="649537" y="0"/>
                  </a:lnTo>
                  <a:lnTo>
                    <a:pt x="649537" y="407134"/>
                  </a:lnTo>
                  <a:lnTo>
                    <a:pt x="0" y="407134"/>
                  </a:lnTo>
                  <a:close/>
                </a:path>
              </a:pathLst>
            </a:custGeom>
            <a:solidFill>
              <a:srgbClr val="FFF1D1"/>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2239"/>
                </a:lnSpc>
              </a:pPr>
              <a:endParaRPr/>
            </a:p>
          </p:txBody>
        </p:sp>
      </p:grpSp>
      <p:pic>
        <p:nvPicPr>
          <p:cNvPr id="22" name="Picture 22"/>
          <p:cNvPicPr>
            <a:picLocks noChangeAspect="1"/>
          </p:cNvPicPr>
          <p:nvPr/>
        </p:nvPicPr>
        <p:blipFill>
          <a:blip r:embed="rId3"/>
          <a:srcRect/>
          <a:stretch>
            <a:fillRect/>
          </a:stretch>
        </p:blipFill>
        <p:spPr>
          <a:xfrm>
            <a:off x="15210720" y="668987"/>
            <a:ext cx="2213659" cy="1227843"/>
          </a:xfrm>
          <a:prstGeom prst="rect">
            <a:avLst/>
          </a:prstGeom>
        </p:spPr>
      </p:pic>
      <p:sp>
        <p:nvSpPr>
          <p:cNvPr id="23" name="TextBox 23"/>
          <p:cNvSpPr txBox="1"/>
          <p:nvPr/>
        </p:nvSpPr>
        <p:spPr>
          <a:xfrm>
            <a:off x="386962" y="3735135"/>
            <a:ext cx="3656099" cy="629799"/>
          </a:xfrm>
          <a:prstGeom prst="rect">
            <a:avLst/>
          </a:prstGeom>
        </p:spPr>
        <p:txBody>
          <a:bodyPr lIns="0" tIns="0" rIns="0" bIns="0" rtlCol="0" anchor="t">
            <a:spAutoFit/>
          </a:bodyPr>
          <a:lstStyle/>
          <a:p>
            <a:pPr algn="ctr">
              <a:lnSpc>
                <a:spcPts val="5186"/>
              </a:lnSpc>
            </a:pPr>
            <a:r>
              <a:rPr lang="en-US" sz="3704">
                <a:solidFill>
                  <a:srgbClr val="000000"/>
                </a:solidFill>
                <a:latin typeface="Fredoka One"/>
              </a:rPr>
              <a:t>QEP Plan</a:t>
            </a:r>
          </a:p>
        </p:txBody>
      </p:sp>
      <p:sp>
        <p:nvSpPr>
          <p:cNvPr id="24" name="TextBox 24"/>
          <p:cNvSpPr txBox="1"/>
          <p:nvPr/>
        </p:nvSpPr>
        <p:spPr>
          <a:xfrm>
            <a:off x="4569126" y="3735135"/>
            <a:ext cx="3660831" cy="1944249"/>
          </a:xfrm>
          <a:prstGeom prst="rect">
            <a:avLst/>
          </a:prstGeom>
        </p:spPr>
        <p:txBody>
          <a:bodyPr lIns="0" tIns="0" rIns="0" bIns="0" rtlCol="0" anchor="t">
            <a:spAutoFit/>
          </a:bodyPr>
          <a:lstStyle/>
          <a:p>
            <a:pPr algn="ctr">
              <a:lnSpc>
                <a:spcPts val="5186"/>
              </a:lnSpc>
            </a:pPr>
            <a:r>
              <a:rPr lang="en-US" sz="3704">
                <a:solidFill>
                  <a:srgbClr val="000000"/>
                </a:solidFill>
                <a:latin typeface="Fredoka One"/>
              </a:rPr>
              <a:t>Why a Signature Course?</a:t>
            </a:r>
          </a:p>
        </p:txBody>
      </p:sp>
      <p:sp>
        <p:nvSpPr>
          <p:cNvPr id="25" name="TextBox 25"/>
          <p:cNvSpPr txBox="1"/>
          <p:nvPr/>
        </p:nvSpPr>
        <p:spPr>
          <a:xfrm>
            <a:off x="8753832" y="3735135"/>
            <a:ext cx="3660831" cy="1944249"/>
          </a:xfrm>
          <a:prstGeom prst="rect">
            <a:avLst/>
          </a:prstGeom>
        </p:spPr>
        <p:txBody>
          <a:bodyPr lIns="0" tIns="0" rIns="0" bIns="0" rtlCol="0" anchor="t">
            <a:spAutoFit/>
          </a:bodyPr>
          <a:lstStyle/>
          <a:p>
            <a:pPr algn="ctr">
              <a:lnSpc>
                <a:spcPts val="5186"/>
              </a:lnSpc>
            </a:pPr>
            <a:r>
              <a:rPr lang="en-US" sz="3704">
                <a:solidFill>
                  <a:srgbClr val="000000"/>
                </a:solidFill>
                <a:latin typeface="Fredoka One"/>
              </a:rPr>
              <a:t>Rater &amp; Recognition Process</a:t>
            </a:r>
          </a:p>
        </p:txBody>
      </p:sp>
      <p:sp>
        <p:nvSpPr>
          <p:cNvPr id="26" name="TextBox 26"/>
          <p:cNvSpPr txBox="1"/>
          <p:nvPr/>
        </p:nvSpPr>
        <p:spPr>
          <a:xfrm>
            <a:off x="12938538" y="3735135"/>
            <a:ext cx="3660831" cy="629799"/>
          </a:xfrm>
          <a:prstGeom prst="rect">
            <a:avLst/>
          </a:prstGeom>
        </p:spPr>
        <p:txBody>
          <a:bodyPr lIns="0" tIns="0" rIns="0" bIns="0" rtlCol="0" anchor="t">
            <a:spAutoFit/>
          </a:bodyPr>
          <a:lstStyle/>
          <a:p>
            <a:pPr algn="ctr">
              <a:lnSpc>
                <a:spcPts val="5186"/>
              </a:lnSpc>
            </a:pPr>
            <a:r>
              <a:rPr lang="en-US" sz="3704">
                <a:solidFill>
                  <a:srgbClr val="000000"/>
                </a:solidFill>
                <a:latin typeface="Fredoka One"/>
              </a:rPr>
              <a:t>Questions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81058" y="-1710786"/>
            <a:ext cx="3421572" cy="3421572"/>
            <a:chOff x="0" y="0"/>
            <a:chExt cx="6263259" cy="6263259"/>
          </a:xfrm>
        </p:grpSpPr>
        <p:sp>
          <p:nvSpPr>
            <p:cNvPr id="3" name="Freeform 3"/>
            <p:cNvSpPr/>
            <p:nvPr/>
          </p:nvSpPr>
          <p:spPr>
            <a:xfrm>
              <a:off x="-2159" y="-2159"/>
              <a:ext cx="6267449" cy="6267450"/>
            </a:xfrm>
            <a:custGeom>
              <a:avLst/>
              <a:gdLst/>
              <a:ahLst/>
              <a:cxnLst/>
              <a:rect l="l" t="t" r="r" b="b"/>
              <a:pathLst>
                <a:path w="6267449" h="6267450">
                  <a:moveTo>
                    <a:pt x="4778375" y="3248025"/>
                  </a:moveTo>
                  <a:cubicBezTo>
                    <a:pt x="4771644" y="3345688"/>
                    <a:pt x="4756531" y="3441065"/>
                    <a:pt x="4733544" y="3533267"/>
                  </a:cubicBezTo>
                  <a:lnTo>
                    <a:pt x="6149594" y="3993388"/>
                  </a:lnTo>
                  <a:lnTo>
                    <a:pt x="6078982" y="4210812"/>
                  </a:lnTo>
                  <a:lnTo>
                    <a:pt x="4662932" y="3750691"/>
                  </a:lnTo>
                  <a:cubicBezTo>
                    <a:pt x="4626610" y="3840607"/>
                    <a:pt x="4582541" y="3926713"/>
                    <a:pt x="4531614" y="4007993"/>
                  </a:cubicBezTo>
                  <a:lnTo>
                    <a:pt x="5736336" y="4883277"/>
                  </a:lnTo>
                  <a:lnTo>
                    <a:pt x="5601970" y="5068189"/>
                  </a:lnTo>
                  <a:lnTo>
                    <a:pt x="4397121" y="4192778"/>
                  </a:lnTo>
                  <a:cubicBezTo>
                    <a:pt x="4335145" y="4266692"/>
                    <a:pt x="4266819" y="4335019"/>
                    <a:pt x="4192906" y="4396994"/>
                  </a:cubicBezTo>
                  <a:lnTo>
                    <a:pt x="5068316" y="5601843"/>
                  </a:lnTo>
                  <a:lnTo>
                    <a:pt x="4883404" y="5736209"/>
                  </a:lnTo>
                  <a:lnTo>
                    <a:pt x="4008121" y="4531487"/>
                  </a:lnTo>
                  <a:cubicBezTo>
                    <a:pt x="3926841" y="4582414"/>
                    <a:pt x="3840862" y="4626483"/>
                    <a:pt x="3750819" y="4662805"/>
                  </a:cubicBezTo>
                  <a:lnTo>
                    <a:pt x="4210940" y="6078855"/>
                  </a:lnTo>
                  <a:lnTo>
                    <a:pt x="3993516" y="6149467"/>
                  </a:lnTo>
                  <a:lnTo>
                    <a:pt x="3533395" y="4733417"/>
                  </a:lnTo>
                  <a:cubicBezTo>
                    <a:pt x="3441066" y="4756404"/>
                    <a:pt x="3345816" y="4771644"/>
                    <a:pt x="3248153" y="4778248"/>
                  </a:cubicBezTo>
                  <a:lnTo>
                    <a:pt x="3248153" y="6267450"/>
                  </a:lnTo>
                  <a:lnTo>
                    <a:pt x="3019553" y="6267450"/>
                  </a:lnTo>
                  <a:lnTo>
                    <a:pt x="3019553" y="4778375"/>
                  </a:lnTo>
                  <a:cubicBezTo>
                    <a:pt x="2921890" y="4771644"/>
                    <a:pt x="2826513" y="4756531"/>
                    <a:pt x="2734311" y="4733544"/>
                  </a:cubicBezTo>
                  <a:lnTo>
                    <a:pt x="2274190" y="6149594"/>
                  </a:lnTo>
                  <a:lnTo>
                    <a:pt x="2056766" y="6078982"/>
                  </a:lnTo>
                  <a:lnTo>
                    <a:pt x="2516759" y="4662932"/>
                  </a:lnTo>
                  <a:cubicBezTo>
                    <a:pt x="2426843" y="4626610"/>
                    <a:pt x="2340737" y="4582541"/>
                    <a:pt x="2259457" y="4531614"/>
                  </a:cubicBezTo>
                  <a:lnTo>
                    <a:pt x="1384173" y="5736336"/>
                  </a:lnTo>
                  <a:lnTo>
                    <a:pt x="1199261" y="5601970"/>
                  </a:lnTo>
                  <a:lnTo>
                    <a:pt x="2074672" y="4397121"/>
                  </a:lnTo>
                  <a:cubicBezTo>
                    <a:pt x="2000758" y="4335145"/>
                    <a:pt x="1932432" y="4266819"/>
                    <a:pt x="1870456" y="4192906"/>
                  </a:cubicBezTo>
                  <a:lnTo>
                    <a:pt x="665607" y="5068316"/>
                  </a:lnTo>
                  <a:lnTo>
                    <a:pt x="531241" y="4883404"/>
                  </a:lnTo>
                  <a:lnTo>
                    <a:pt x="1735963" y="4008121"/>
                  </a:lnTo>
                  <a:cubicBezTo>
                    <a:pt x="1685036" y="3926841"/>
                    <a:pt x="1640967" y="3840862"/>
                    <a:pt x="1604645" y="3750819"/>
                  </a:cubicBezTo>
                  <a:lnTo>
                    <a:pt x="188722" y="4210939"/>
                  </a:lnTo>
                  <a:lnTo>
                    <a:pt x="118110" y="3993515"/>
                  </a:lnTo>
                  <a:lnTo>
                    <a:pt x="1534160" y="3533394"/>
                  </a:lnTo>
                  <a:cubicBezTo>
                    <a:pt x="1511173" y="3441065"/>
                    <a:pt x="1495933" y="3345815"/>
                    <a:pt x="1489329" y="3248152"/>
                  </a:cubicBezTo>
                  <a:lnTo>
                    <a:pt x="0" y="3248152"/>
                  </a:lnTo>
                  <a:lnTo>
                    <a:pt x="0" y="3019552"/>
                  </a:lnTo>
                  <a:lnTo>
                    <a:pt x="1489202" y="3019552"/>
                  </a:lnTo>
                  <a:cubicBezTo>
                    <a:pt x="1495933" y="2921889"/>
                    <a:pt x="1511046" y="2826512"/>
                    <a:pt x="1534033" y="2734310"/>
                  </a:cubicBezTo>
                  <a:lnTo>
                    <a:pt x="117983" y="2274062"/>
                  </a:lnTo>
                  <a:lnTo>
                    <a:pt x="188595" y="2056638"/>
                  </a:lnTo>
                  <a:lnTo>
                    <a:pt x="1604645" y="2516759"/>
                  </a:lnTo>
                  <a:cubicBezTo>
                    <a:pt x="1640967" y="2426843"/>
                    <a:pt x="1685036" y="2340737"/>
                    <a:pt x="1735963" y="2259457"/>
                  </a:cubicBezTo>
                  <a:lnTo>
                    <a:pt x="531241" y="1384173"/>
                  </a:lnTo>
                  <a:lnTo>
                    <a:pt x="665607" y="1199261"/>
                  </a:lnTo>
                  <a:lnTo>
                    <a:pt x="1870456" y="2074672"/>
                  </a:lnTo>
                  <a:cubicBezTo>
                    <a:pt x="1932432" y="2000758"/>
                    <a:pt x="2000758" y="1932432"/>
                    <a:pt x="2074672" y="1870456"/>
                  </a:cubicBezTo>
                  <a:lnTo>
                    <a:pt x="1199261" y="665607"/>
                  </a:lnTo>
                  <a:lnTo>
                    <a:pt x="1384173" y="531241"/>
                  </a:lnTo>
                  <a:lnTo>
                    <a:pt x="2259457" y="1735963"/>
                  </a:lnTo>
                  <a:cubicBezTo>
                    <a:pt x="2340737" y="1685036"/>
                    <a:pt x="2426716" y="1640967"/>
                    <a:pt x="2516759" y="1604645"/>
                  </a:cubicBezTo>
                  <a:lnTo>
                    <a:pt x="2056638" y="188595"/>
                  </a:lnTo>
                  <a:lnTo>
                    <a:pt x="2274062" y="117983"/>
                  </a:lnTo>
                  <a:lnTo>
                    <a:pt x="2734183" y="1534033"/>
                  </a:lnTo>
                  <a:cubicBezTo>
                    <a:pt x="2826512" y="1511046"/>
                    <a:pt x="2921762" y="1495806"/>
                    <a:pt x="3019425" y="1489202"/>
                  </a:cubicBezTo>
                  <a:lnTo>
                    <a:pt x="3019425" y="0"/>
                  </a:lnTo>
                  <a:lnTo>
                    <a:pt x="3248025" y="0"/>
                  </a:lnTo>
                  <a:lnTo>
                    <a:pt x="3248025" y="1489202"/>
                  </a:lnTo>
                  <a:cubicBezTo>
                    <a:pt x="3345688" y="1495933"/>
                    <a:pt x="3441065" y="1511046"/>
                    <a:pt x="3533267" y="1534033"/>
                  </a:cubicBezTo>
                  <a:lnTo>
                    <a:pt x="3993388" y="117983"/>
                  </a:lnTo>
                  <a:lnTo>
                    <a:pt x="4210812" y="188595"/>
                  </a:lnTo>
                  <a:lnTo>
                    <a:pt x="3750691" y="1604645"/>
                  </a:lnTo>
                  <a:cubicBezTo>
                    <a:pt x="3840606" y="1640967"/>
                    <a:pt x="3926712" y="1685036"/>
                    <a:pt x="4007993" y="1735963"/>
                  </a:cubicBezTo>
                  <a:lnTo>
                    <a:pt x="4883277" y="531241"/>
                  </a:lnTo>
                  <a:lnTo>
                    <a:pt x="5068189" y="665607"/>
                  </a:lnTo>
                  <a:lnTo>
                    <a:pt x="4192778" y="1870456"/>
                  </a:lnTo>
                  <a:cubicBezTo>
                    <a:pt x="4266692" y="1932432"/>
                    <a:pt x="4335018" y="2000758"/>
                    <a:pt x="4396993" y="2074672"/>
                  </a:cubicBezTo>
                  <a:lnTo>
                    <a:pt x="5601842" y="1199261"/>
                  </a:lnTo>
                  <a:lnTo>
                    <a:pt x="5736208" y="1384173"/>
                  </a:lnTo>
                  <a:lnTo>
                    <a:pt x="4531486" y="2259457"/>
                  </a:lnTo>
                  <a:cubicBezTo>
                    <a:pt x="4582414" y="2340737"/>
                    <a:pt x="4626483" y="2426716"/>
                    <a:pt x="4662804" y="2516759"/>
                  </a:cubicBezTo>
                  <a:lnTo>
                    <a:pt x="6078854" y="2056638"/>
                  </a:lnTo>
                  <a:lnTo>
                    <a:pt x="6149466" y="2274062"/>
                  </a:lnTo>
                  <a:lnTo>
                    <a:pt x="4733416" y="2734183"/>
                  </a:lnTo>
                  <a:cubicBezTo>
                    <a:pt x="4756403" y="2826512"/>
                    <a:pt x="4771643" y="2921762"/>
                    <a:pt x="4778247" y="3019425"/>
                  </a:cubicBezTo>
                  <a:lnTo>
                    <a:pt x="6267449" y="3019425"/>
                  </a:lnTo>
                  <a:lnTo>
                    <a:pt x="6267449" y="3248025"/>
                  </a:lnTo>
                  <a:lnTo>
                    <a:pt x="4778375" y="3248025"/>
                  </a:lnTo>
                  <a:close/>
                </a:path>
              </a:pathLst>
            </a:custGeom>
            <a:solidFill>
              <a:srgbClr val="FFFFFF"/>
            </a:solidFill>
          </p:spPr>
        </p:sp>
      </p:grpSp>
      <p:sp>
        <p:nvSpPr>
          <p:cNvPr id="4" name="AutoShape 4"/>
          <p:cNvSpPr/>
          <p:nvPr/>
        </p:nvSpPr>
        <p:spPr>
          <a:xfrm>
            <a:off x="5923810" y="2063537"/>
            <a:ext cx="5881834" cy="0"/>
          </a:xfrm>
          <a:prstGeom prst="line">
            <a:avLst/>
          </a:prstGeom>
          <a:ln w="47625" cap="flat">
            <a:solidFill>
              <a:srgbClr val="FFFFFF"/>
            </a:solidFill>
            <a:prstDash val="solid"/>
            <a:headEnd type="none" w="sm" len="sm"/>
            <a:tailEnd type="none" w="sm" len="sm"/>
          </a:ln>
        </p:spPr>
      </p:sp>
      <p:pic>
        <p:nvPicPr>
          <p:cNvPr id="5" name="Picture 5"/>
          <p:cNvPicPr>
            <a:picLocks noChangeAspect="1"/>
          </p:cNvPicPr>
          <p:nvPr/>
        </p:nvPicPr>
        <p:blipFill>
          <a:blip r:embed="rId2"/>
          <a:srcRect/>
          <a:stretch>
            <a:fillRect/>
          </a:stretch>
        </p:blipFill>
        <p:spPr>
          <a:xfrm>
            <a:off x="12385949" y="281826"/>
            <a:ext cx="2081169" cy="2076649"/>
          </a:xfrm>
          <a:prstGeom prst="rect">
            <a:avLst/>
          </a:prstGeom>
        </p:spPr>
      </p:pic>
      <p:pic>
        <p:nvPicPr>
          <p:cNvPr id="6" name="Picture 6"/>
          <p:cNvPicPr>
            <a:picLocks noChangeAspect="1"/>
          </p:cNvPicPr>
          <p:nvPr/>
        </p:nvPicPr>
        <p:blipFill>
          <a:blip r:embed="rId3"/>
          <a:srcRect/>
          <a:stretch>
            <a:fillRect/>
          </a:stretch>
        </p:blipFill>
        <p:spPr>
          <a:xfrm>
            <a:off x="3050973" y="276672"/>
            <a:ext cx="1810678" cy="1810678"/>
          </a:xfrm>
          <a:prstGeom prst="rect">
            <a:avLst/>
          </a:prstGeom>
        </p:spPr>
      </p:pic>
      <p:pic>
        <p:nvPicPr>
          <p:cNvPr id="7" name="Picture 7"/>
          <p:cNvPicPr>
            <a:picLocks noChangeAspect="1"/>
          </p:cNvPicPr>
          <p:nvPr/>
        </p:nvPicPr>
        <p:blipFill>
          <a:blip r:embed="rId4"/>
          <a:srcRect/>
          <a:stretch>
            <a:fillRect/>
          </a:stretch>
        </p:blipFill>
        <p:spPr>
          <a:xfrm>
            <a:off x="799025" y="2962384"/>
            <a:ext cx="15914638" cy="2502659"/>
          </a:xfrm>
          <a:prstGeom prst="rect">
            <a:avLst/>
          </a:prstGeom>
        </p:spPr>
      </p:pic>
      <p:pic>
        <p:nvPicPr>
          <p:cNvPr id="8" name="Picture 8"/>
          <p:cNvPicPr>
            <a:picLocks noChangeAspect="1"/>
          </p:cNvPicPr>
          <p:nvPr/>
        </p:nvPicPr>
        <p:blipFill>
          <a:blip r:embed="rId5"/>
          <a:srcRect/>
          <a:stretch>
            <a:fillRect/>
          </a:stretch>
        </p:blipFill>
        <p:spPr>
          <a:xfrm>
            <a:off x="799025" y="5422896"/>
            <a:ext cx="16704956" cy="4793755"/>
          </a:xfrm>
          <a:prstGeom prst="rect">
            <a:avLst/>
          </a:prstGeom>
        </p:spPr>
      </p:pic>
      <p:sp>
        <p:nvSpPr>
          <p:cNvPr id="9" name="TextBox 9"/>
          <p:cNvSpPr txBox="1"/>
          <p:nvPr/>
        </p:nvSpPr>
        <p:spPr>
          <a:xfrm>
            <a:off x="6391102" y="407537"/>
            <a:ext cx="4465395" cy="1303248"/>
          </a:xfrm>
          <a:prstGeom prst="rect">
            <a:avLst/>
          </a:prstGeom>
        </p:spPr>
        <p:txBody>
          <a:bodyPr lIns="0" tIns="0" rIns="0" bIns="0" rtlCol="0" anchor="t">
            <a:spAutoFit/>
          </a:bodyPr>
          <a:lstStyle/>
          <a:p>
            <a:pPr>
              <a:lnSpc>
                <a:spcPts val="7778"/>
              </a:lnSpc>
            </a:pPr>
            <a:r>
              <a:rPr lang="en-US" sz="9845">
                <a:solidFill>
                  <a:srgbClr val="FFFFFF"/>
                </a:solidFill>
                <a:latin typeface="Alegreya Sans Black"/>
              </a:rPr>
              <a:t>ASSESS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sp>
        <p:nvSpPr>
          <p:cNvPr id="2" name="TextBox 2"/>
          <p:cNvSpPr txBox="1"/>
          <p:nvPr/>
        </p:nvSpPr>
        <p:spPr>
          <a:xfrm>
            <a:off x="-291310" y="1533994"/>
            <a:ext cx="7738700" cy="8068945"/>
          </a:xfrm>
          <a:prstGeom prst="rect">
            <a:avLst/>
          </a:prstGeom>
        </p:spPr>
        <p:txBody>
          <a:bodyPr lIns="0" tIns="0" rIns="0" bIns="0" rtlCol="0" anchor="t">
            <a:spAutoFit/>
          </a:bodyPr>
          <a:lstStyle/>
          <a:p>
            <a:pPr algn="ctr">
              <a:lnSpc>
                <a:spcPts val="4620"/>
              </a:lnSpc>
            </a:pPr>
            <a:r>
              <a:rPr lang="en-US" sz="3300">
                <a:solidFill>
                  <a:srgbClr val="FFF1D1"/>
                </a:solidFill>
                <a:latin typeface="Acumin Pro 1"/>
              </a:rPr>
              <a:t>Who will be grading these?</a:t>
            </a:r>
          </a:p>
          <a:p>
            <a:pPr algn="ctr">
              <a:lnSpc>
                <a:spcPts val="4620"/>
              </a:lnSpc>
            </a:pPr>
            <a:endParaRPr lang="en-US" sz="3300">
              <a:solidFill>
                <a:srgbClr val="FFF1D1"/>
              </a:solidFill>
              <a:latin typeface="Acumin Pro 1"/>
            </a:endParaRPr>
          </a:p>
          <a:p>
            <a:pPr algn="ctr">
              <a:lnSpc>
                <a:spcPts val="4620"/>
              </a:lnSpc>
            </a:pPr>
            <a:r>
              <a:rPr lang="en-US" sz="3300">
                <a:solidFill>
                  <a:srgbClr val="FFF1D1"/>
                </a:solidFill>
                <a:latin typeface="Acumin Pro 1"/>
              </a:rPr>
              <a:t>What if my course isn’t data-driven, scientific, etc.?</a:t>
            </a:r>
          </a:p>
          <a:p>
            <a:pPr algn="ctr">
              <a:lnSpc>
                <a:spcPts val="4620"/>
              </a:lnSpc>
            </a:pPr>
            <a:endParaRPr lang="en-US" sz="3300">
              <a:solidFill>
                <a:srgbClr val="FFF1D1"/>
              </a:solidFill>
              <a:latin typeface="Acumin Pro 1"/>
            </a:endParaRPr>
          </a:p>
          <a:p>
            <a:pPr algn="ctr">
              <a:lnSpc>
                <a:spcPts val="4620"/>
              </a:lnSpc>
            </a:pPr>
            <a:r>
              <a:rPr lang="en-US" sz="3300">
                <a:solidFill>
                  <a:srgbClr val="FFF1D1"/>
                </a:solidFill>
                <a:latin typeface="Acumin Pro 1"/>
              </a:rPr>
              <a:t>How much extra work will this be?</a:t>
            </a:r>
          </a:p>
          <a:p>
            <a:pPr algn="ctr">
              <a:lnSpc>
                <a:spcPts val="4620"/>
              </a:lnSpc>
            </a:pPr>
            <a:endParaRPr lang="en-US" sz="3300">
              <a:solidFill>
                <a:srgbClr val="FFF1D1"/>
              </a:solidFill>
              <a:latin typeface="Acumin Pro 1"/>
            </a:endParaRPr>
          </a:p>
          <a:p>
            <a:pPr algn="ctr">
              <a:lnSpc>
                <a:spcPts val="4620"/>
              </a:lnSpc>
            </a:pPr>
            <a:endParaRPr lang="en-US" sz="3300">
              <a:solidFill>
                <a:srgbClr val="FFF1D1"/>
              </a:solidFill>
              <a:latin typeface="Acumin Pro 1"/>
            </a:endParaRPr>
          </a:p>
          <a:p>
            <a:pPr algn="ctr">
              <a:lnSpc>
                <a:spcPts val="4620"/>
              </a:lnSpc>
            </a:pPr>
            <a:endParaRPr lang="en-US" sz="3300">
              <a:solidFill>
                <a:srgbClr val="FFF1D1"/>
              </a:solidFill>
              <a:latin typeface="Acumin Pro 1"/>
            </a:endParaRPr>
          </a:p>
          <a:p>
            <a:pPr algn="ctr">
              <a:lnSpc>
                <a:spcPts val="4620"/>
              </a:lnSpc>
            </a:pPr>
            <a:r>
              <a:rPr lang="en-US" sz="3300">
                <a:solidFill>
                  <a:srgbClr val="FFF1D1"/>
                </a:solidFill>
                <a:latin typeface="Acumin Pro 1"/>
              </a:rPr>
              <a:t>Do I need to change my grading breakdown?</a:t>
            </a:r>
          </a:p>
          <a:p>
            <a:pPr algn="ctr">
              <a:lnSpc>
                <a:spcPts val="4620"/>
              </a:lnSpc>
            </a:pPr>
            <a:endParaRPr lang="en-US" sz="3300">
              <a:solidFill>
                <a:srgbClr val="FFF1D1"/>
              </a:solidFill>
              <a:latin typeface="Acumin Pro 1"/>
            </a:endParaRPr>
          </a:p>
          <a:p>
            <a:pPr algn="ctr">
              <a:lnSpc>
                <a:spcPts val="4620"/>
              </a:lnSpc>
            </a:pPr>
            <a:r>
              <a:rPr lang="en-US" sz="3300">
                <a:solidFill>
                  <a:srgbClr val="FFF1D1"/>
                </a:solidFill>
                <a:latin typeface="Acumin Pro 1"/>
              </a:rPr>
              <a:t>What support will be available?</a:t>
            </a:r>
          </a:p>
          <a:p>
            <a:pPr algn="ctr">
              <a:lnSpc>
                <a:spcPts val="3640"/>
              </a:lnSpc>
            </a:pPr>
            <a:endParaRPr lang="en-US" sz="3300">
              <a:solidFill>
                <a:srgbClr val="FFF1D1"/>
              </a:solidFill>
              <a:latin typeface="Acumin Pro 1"/>
            </a:endParaRPr>
          </a:p>
        </p:txBody>
      </p:sp>
      <p:sp>
        <p:nvSpPr>
          <p:cNvPr id="3" name="TextBox 3"/>
          <p:cNvSpPr txBox="1"/>
          <p:nvPr/>
        </p:nvSpPr>
        <p:spPr>
          <a:xfrm>
            <a:off x="8373717" y="1543519"/>
            <a:ext cx="9725561" cy="8242300"/>
          </a:xfrm>
          <a:prstGeom prst="rect">
            <a:avLst/>
          </a:prstGeom>
        </p:spPr>
        <p:txBody>
          <a:bodyPr lIns="0" tIns="0" rIns="0" bIns="0" rtlCol="0" anchor="t">
            <a:spAutoFit/>
          </a:bodyPr>
          <a:lstStyle/>
          <a:p>
            <a:pPr algn="ctr">
              <a:lnSpc>
                <a:spcPts val="4480"/>
              </a:lnSpc>
            </a:pPr>
            <a:r>
              <a:rPr lang="en-US" sz="3200">
                <a:solidFill>
                  <a:srgbClr val="FFF1D1"/>
                </a:solidFill>
                <a:latin typeface="Acumin Pro 1"/>
              </a:rPr>
              <a:t>QEP Rubric Raters</a:t>
            </a:r>
          </a:p>
          <a:p>
            <a:pPr algn="ctr">
              <a:lnSpc>
                <a:spcPts val="4480"/>
              </a:lnSpc>
            </a:pPr>
            <a:endParaRPr lang="en-US" sz="3200">
              <a:solidFill>
                <a:srgbClr val="FFF1D1"/>
              </a:solidFill>
              <a:latin typeface="Acumin Pro 1"/>
            </a:endParaRPr>
          </a:p>
          <a:p>
            <a:pPr algn="ctr">
              <a:lnSpc>
                <a:spcPts val="4480"/>
              </a:lnSpc>
            </a:pPr>
            <a:r>
              <a:rPr lang="en-US" sz="3200">
                <a:solidFill>
                  <a:srgbClr val="FFF1D1"/>
                </a:solidFill>
                <a:latin typeface="Acumin Pro 1"/>
              </a:rPr>
              <a:t>This framework is so flexible, which is why the committees chose it!</a:t>
            </a:r>
          </a:p>
          <a:p>
            <a:pPr algn="ctr">
              <a:lnSpc>
                <a:spcPts val="4480"/>
              </a:lnSpc>
            </a:pPr>
            <a:endParaRPr lang="en-US" sz="3200">
              <a:solidFill>
                <a:srgbClr val="FFF1D1"/>
              </a:solidFill>
              <a:latin typeface="Acumin Pro 1"/>
            </a:endParaRPr>
          </a:p>
          <a:p>
            <a:pPr algn="ctr">
              <a:lnSpc>
                <a:spcPts val="4480"/>
              </a:lnSpc>
            </a:pPr>
            <a:r>
              <a:rPr lang="en-US" sz="3200">
                <a:solidFill>
                  <a:srgbClr val="FFF1D1"/>
                </a:solidFill>
                <a:latin typeface="Acumin Pro 1"/>
              </a:rPr>
              <a:t>There will be a little bit, but the goal is to enhance what we are already doing… so let’s talk if you think this isn’t going to work in your course(s).</a:t>
            </a:r>
          </a:p>
          <a:p>
            <a:pPr algn="ctr">
              <a:lnSpc>
                <a:spcPts val="4480"/>
              </a:lnSpc>
            </a:pPr>
            <a:endParaRPr lang="en-US" sz="3200">
              <a:solidFill>
                <a:srgbClr val="FFF1D1"/>
              </a:solidFill>
              <a:latin typeface="Acumin Pro 1"/>
            </a:endParaRPr>
          </a:p>
          <a:p>
            <a:pPr algn="ctr">
              <a:lnSpc>
                <a:spcPts val="4480"/>
              </a:lnSpc>
            </a:pPr>
            <a:r>
              <a:rPr lang="en-US" sz="3200">
                <a:solidFill>
                  <a:srgbClr val="FFF1D1"/>
                </a:solidFill>
                <a:latin typeface="Acumin Pro 1"/>
              </a:rPr>
              <a:t>Not unless you want to. There is no plan to have QEP rubrics factor into your gradebook…. but if you want to, do!</a:t>
            </a:r>
          </a:p>
          <a:p>
            <a:pPr algn="ctr">
              <a:lnSpc>
                <a:spcPts val="4480"/>
              </a:lnSpc>
            </a:pPr>
            <a:r>
              <a:rPr lang="en-US" sz="3200">
                <a:solidFill>
                  <a:srgbClr val="FFF1D1"/>
                </a:solidFill>
                <a:latin typeface="Acumin Pro 1"/>
              </a:rPr>
              <a:t>We have faculty development workshops, student resources, conference funding, and more planned!</a:t>
            </a:r>
          </a:p>
          <a:p>
            <a:pPr algn="ctr">
              <a:lnSpc>
                <a:spcPts val="2520"/>
              </a:lnSpc>
            </a:pPr>
            <a:endParaRPr lang="en-US" sz="3200">
              <a:solidFill>
                <a:srgbClr val="FFF1D1"/>
              </a:solidFill>
              <a:latin typeface="Acumin Pro 1"/>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57400" y="-2898002"/>
            <a:ext cx="4114800" cy="4114800"/>
          </a:xfrm>
          <a:prstGeom prst="rect">
            <a:avLst/>
          </a:prstGeom>
        </p:spPr>
      </p:pic>
      <p:pic>
        <p:nvPicPr>
          <p:cNvPr id="5" name="Picture 5"/>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08524" y="1216798"/>
            <a:ext cx="9738353" cy="9578998"/>
          </a:xfrm>
          <a:prstGeom prst="rect">
            <a:avLst/>
          </a:prstGeom>
        </p:spPr>
      </p:pic>
      <p:pic>
        <p:nvPicPr>
          <p:cNvPr id="6" name="Picture 6"/>
          <p:cNvPicPr>
            <a:picLocks noChangeAspect="1"/>
          </p:cNvPicPr>
          <p:nvPr/>
        </p:nvPicPr>
        <p:blipFill>
          <a:blip r:embed="rId6">
            <a:alphaModFix amt="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30454" y="249118"/>
            <a:ext cx="10915091" cy="10954928"/>
          </a:xfrm>
          <a:prstGeom prst="rect">
            <a:avLst/>
          </a:prstGeom>
        </p:spPr>
      </p:pic>
      <p:sp>
        <p:nvSpPr>
          <p:cNvPr id="7" name="TextBox 7"/>
          <p:cNvSpPr txBox="1"/>
          <p:nvPr/>
        </p:nvSpPr>
        <p:spPr>
          <a:xfrm>
            <a:off x="5040185" y="10993"/>
            <a:ext cx="6368891" cy="1152525"/>
          </a:xfrm>
          <a:prstGeom prst="rect">
            <a:avLst/>
          </a:prstGeom>
        </p:spPr>
        <p:txBody>
          <a:bodyPr lIns="0" tIns="0" rIns="0" bIns="0" rtlCol="0" anchor="t">
            <a:spAutoFit/>
          </a:bodyPr>
          <a:lstStyle/>
          <a:p>
            <a:pPr algn="ctr">
              <a:lnSpc>
                <a:spcPts val="8400"/>
              </a:lnSpc>
            </a:pPr>
            <a:r>
              <a:rPr lang="en-US" sz="6000">
                <a:solidFill>
                  <a:srgbClr val="FFF1D1"/>
                </a:solidFill>
                <a:latin typeface="Acumin Pro 2"/>
              </a:rPr>
              <a:t>I have questions...</a:t>
            </a:r>
          </a:p>
        </p:txBody>
      </p:sp>
      <p:sp>
        <p:nvSpPr>
          <p:cNvPr id="8" name="AutoShape 8"/>
          <p:cNvSpPr/>
          <p:nvPr/>
        </p:nvSpPr>
        <p:spPr>
          <a:xfrm>
            <a:off x="7273456" y="1667344"/>
            <a:ext cx="951175" cy="0"/>
          </a:xfrm>
          <a:prstGeom prst="line">
            <a:avLst/>
          </a:prstGeom>
          <a:ln w="190500" cap="flat">
            <a:solidFill>
              <a:srgbClr val="E1622A"/>
            </a:solidFill>
            <a:prstDash val="solid"/>
            <a:headEnd type="none" w="sm" len="sm"/>
            <a:tailEnd type="arrow" w="med" len="sm"/>
          </a:ln>
        </p:spPr>
      </p:sp>
      <p:sp>
        <p:nvSpPr>
          <p:cNvPr id="9" name="AutoShape 9"/>
          <p:cNvSpPr/>
          <p:nvPr/>
        </p:nvSpPr>
        <p:spPr>
          <a:xfrm>
            <a:off x="7273456" y="6888701"/>
            <a:ext cx="951175" cy="0"/>
          </a:xfrm>
          <a:prstGeom prst="line">
            <a:avLst/>
          </a:prstGeom>
          <a:ln w="190500" cap="flat">
            <a:solidFill>
              <a:srgbClr val="E1622A"/>
            </a:solidFill>
            <a:prstDash val="solid"/>
            <a:headEnd type="none" w="sm" len="sm"/>
            <a:tailEnd type="arrow" w="med" len="sm"/>
          </a:ln>
        </p:spPr>
      </p:sp>
      <p:sp>
        <p:nvSpPr>
          <p:cNvPr id="10" name="AutoShape 10"/>
          <p:cNvSpPr/>
          <p:nvPr/>
        </p:nvSpPr>
        <p:spPr>
          <a:xfrm>
            <a:off x="7273456" y="8581666"/>
            <a:ext cx="951175" cy="0"/>
          </a:xfrm>
          <a:prstGeom prst="line">
            <a:avLst/>
          </a:prstGeom>
          <a:ln w="190500" cap="flat">
            <a:solidFill>
              <a:srgbClr val="E1622A"/>
            </a:solidFill>
            <a:prstDash val="solid"/>
            <a:headEnd type="none" w="sm" len="sm"/>
            <a:tailEnd type="arrow" w="med" len="sm"/>
          </a:ln>
        </p:spPr>
      </p:sp>
      <p:sp>
        <p:nvSpPr>
          <p:cNvPr id="11" name="AutoShape 11"/>
          <p:cNvSpPr/>
          <p:nvPr/>
        </p:nvSpPr>
        <p:spPr>
          <a:xfrm>
            <a:off x="7273456" y="2987592"/>
            <a:ext cx="951175" cy="0"/>
          </a:xfrm>
          <a:prstGeom prst="line">
            <a:avLst/>
          </a:prstGeom>
          <a:ln w="190500" cap="flat">
            <a:solidFill>
              <a:srgbClr val="E1622A"/>
            </a:solidFill>
            <a:prstDash val="solid"/>
            <a:headEnd type="none" w="sm" len="sm"/>
            <a:tailEnd type="arrow" w="med" len="sm"/>
          </a:ln>
        </p:spPr>
      </p:sp>
      <p:sp>
        <p:nvSpPr>
          <p:cNvPr id="12" name="AutoShape 12"/>
          <p:cNvSpPr/>
          <p:nvPr/>
        </p:nvSpPr>
        <p:spPr>
          <a:xfrm>
            <a:off x="7273456" y="4630862"/>
            <a:ext cx="951175" cy="0"/>
          </a:xfrm>
          <a:prstGeom prst="line">
            <a:avLst/>
          </a:prstGeom>
          <a:ln w="190500" cap="flat">
            <a:solidFill>
              <a:srgbClr val="E1622A"/>
            </a:solidFill>
            <a:prstDash val="solid"/>
            <a:headEnd type="none" w="sm" len="sm"/>
            <a:tailEnd type="arrow" w="med" len="sm"/>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sp>
        <p:nvSpPr>
          <p:cNvPr id="2" name="AutoShape 2"/>
          <p:cNvSpPr/>
          <p:nvPr/>
        </p:nvSpPr>
        <p:spPr>
          <a:xfrm>
            <a:off x="18168212" y="-117474"/>
            <a:ext cx="239576" cy="10687744"/>
          </a:xfrm>
          <a:prstGeom prst="rect">
            <a:avLst/>
          </a:prstGeom>
          <a:solidFill>
            <a:srgbClr val="DBBF82"/>
          </a:solidFill>
        </p:spPr>
      </p:sp>
      <p:pic>
        <p:nvPicPr>
          <p:cNvPr id="3" name="Picture 3"/>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87118" y="-1145701"/>
            <a:ext cx="10915091" cy="10954928"/>
          </a:xfrm>
          <a:prstGeom prst="rect">
            <a:avLst/>
          </a:prstGeom>
        </p:spPr>
      </p:pic>
      <p:sp>
        <p:nvSpPr>
          <p:cNvPr id="4" name="AutoShape 4"/>
          <p:cNvSpPr/>
          <p:nvPr/>
        </p:nvSpPr>
        <p:spPr>
          <a:xfrm>
            <a:off x="-119788" y="-117474"/>
            <a:ext cx="239576" cy="10687744"/>
          </a:xfrm>
          <a:prstGeom prst="rect">
            <a:avLst/>
          </a:prstGeom>
          <a:solidFill>
            <a:srgbClr val="DBBF82"/>
          </a:solidFill>
        </p:spPr>
      </p:sp>
      <p:sp>
        <p:nvSpPr>
          <p:cNvPr id="5" name="TextBox 5"/>
          <p:cNvSpPr txBox="1"/>
          <p:nvPr/>
        </p:nvSpPr>
        <p:spPr>
          <a:xfrm>
            <a:off x="1028700" y="5357924"/>
            <a:ext cx="6844877" cy="2260401"/>
          </a:xfrm>
          <a:prstGeom prst="rect">
            <a:avLst/>
          </a:prstGeom>
        </p:spPr>
        <p:txBody>
          <a:bodyPr lIns="0" tIns="0" rIns="0" bIns="0" rtlCol="0" anchor="t">
            <a:spAutoFit/>
          </a:bodyPr>
          <a:lstStyle/>
          <a:p>
            <a:pPr>
              <a:lnSpc>
                <a:spcPts val="3639"/>
              </a:lnSpc>
            </a:pPr>
            <a:r>
              <a:rPr lang="en-US" sz="2599">
                <a:solidFill>
                  <a:srgbClr val="FFF1D1"/>
                </a:solidFill>
                <a:latin typeface="Arimo Bold"/>
              </a:rPr>
              <a:t>For latest updates, visit BLKBD-2000 for materials and video &amp; QEP Page on MyParker, MyParkerLearn for more information</a:t>
            </a:r>
          </a:p>
          <a:p>
            <a:pPr>
              <a:lnSpc>
                <a:spcPts val="3381"/>
              </a:lnSpc>
              <a:spcBef>
                <a:spcPct val="0"/>
              </a:spcBef>
            </a:pPr>
            <a:endParaRPr lang="en-US" sz="2599">
              <a:solidFill>
                <a:srgbClr val="FFF1D1"/>
              </a:solidFill>
              <a:latin typeface="Arimo Bold"/>
            </a:endParaRPr>
          </a:p>
        </p:txBody>
      </p:sp>
      <p:sp>
        <p:nvSpPr>
          <p:cNvPr id="6" name="TextBox 6"/>
          <p:cNvSpPr txBox="1"/>
          <p:nvPr/>
        </p:nvSpPr>
        <p:spPr>
          <a:xfrm>
            <a:off x="998784" y="2981664"/>
            <a:ext cx="9051255" cy="978250"/>
          </a:xfrm>
          <a:prstGeom prst="rect">
            <a:avLst/>
          </a:prstGeom>
        </p:spPr>
        <p:txBody>
          <a:bodyPr lIns="0" tIns="0" rIns="0" bIns="0" rtlCol="0" anchor="t">
            <a:spAutoFit/>
          </a:bodyPr>
          <a:lstStyle/>
          <a:p>
            <a:pPr>
              <a:lnSpc>
                <a:spcPts val="6423"/>
              </a:lnSpc>
            </a:pPr>
            <a:r>
              <a:rPr lang="en-US" sz="7646" spc="-114">
                <a:solidFill>
                  <a:srgbClr val="FFF1D1"/>
                </a:solidFill>
                <a:latin typeface="Anteb Bold"/>
              </a:rPr>
              <a:t>MY.PARKER.EDU</a:t>
            </a:r>
          </a:p>
        </p:txBody>
      </p:sp>
      <p:sp>
        <p:nvSpPr>
          <p:cNvPr id="7" name="TextBox 7"/>
          <p:cNvSpPr txBox="1"/>
          <p:nvPr/>
        </p:nvSpPr>
        <p:spPr>
          <a:xfrm>
            <a:off x="998784" y="4017064"/>
            <a:ext cx="5980390" cy="550969"/>
          </a:xfrm>
          <a:prstGeom prst="rect">
            <a:avLst/>
          </a:prstGeom>
        </p:spPr>
        <p:txBody>
          <a:bodyPr lIns="0" tIns="0" rIns="0" bIns="0" rtlCol="0" anchor="t">
            <a:spAutoFit/>
          </a:bodyPr>
          <a:lstStyle/>
          <a:p>
            <a:pPr>
              <a:lnSpc>
                <a:spcPts val="3680"/>
              </a:lnSpc>
            </a:pPr>
            <a:r>
              <a:rPr lang="en-US" sz="4182" spc="41">
                <a:solidFill>
                  <a:srgbClr val="FFF1D1"/>
                </a:solidFill>
                <a:latin typeface="Anteb Bold"/>
              </a:rPr>
              <a:t>QEP PAGE</a:t>
            </a:r>
          </a:p>
        </p:txBody>
      </p:sp>
      <p:sp>
        <p:nvSpPr>
          <p:cNvPr id="8" name="AutoShape 8"/>
          <p:cNvSpPr/>
          <p:nvPr/>
        </p:nvSpPr>
        <p:spPr>
          <a:xfrm>
            <a:off x="1028700" y="5210175"/>
            <a:ext cx="2960279" cy="0"/>
          </a:xfrm>
          <a:prstGeom prst="line">
            <a:avLst/>
          </a:prstGeom>
          <a:ln w="19050" cap="flat">
            <a:solidFill>
              <a:srgbClr val="FFFFFF"/>
            </a:solidFill>
            <a:prstDash val="solid"/>
            <a:headEnd type="none" w="sm" len="sm"/>
            <a:tailEnd type="none" w="sm" len="sm"/>
          </a:ln>
        </p:spPr>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10812" y="-2174874"/>
            <a:ext cx="4114800" cy="411480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59782" y="8229600"/>
            <a:ext cx="4114800" cy="4114800"/>
          </a:xfrm>
          <a:prstGeom prst="rect">
            <a:avLst/>
          </a:prstGeom>
        </p:spPr>
      </p:pic>
      <p:pic>
        <p:nvPicPr>
          <p:cNvPr id="11" name="Picture 11"/>
          <p:cNvPicPr>
            <a:picLocks noChangeAspect="1"/>
          </p:cNvPicPr>
          <p:nvPr/>
        </p:nvPicPr>
        <p:blipFill>
          <a:blip r:embed="rId6"/>
          <a:srcRect/>
          <a:stretch>
            <a:fillRect/>
          </a:stretch>
        </p:blipFill>
        <p:spPr>
          <a:xfrm>
            <a:off x="8132698" y="2800689"/>
            <a:ext cx="8593096" cy="5235424"/>
          </a:xfrm>
          <a:prstGeom prst="rect">
            <a:avLst/>
          </a:prstGeom>
        </p:spPr>
      </p:pic>
      <p:grpSp>
        <p:nvGrpSpPr>
          <p:cNvPr id="12" name="Group 12"/>
          <p:cNvGrpSpPr/>
          <p:nvPr/>
        </p:nvGrpSpPr>
        <p:grpSpPr>
          <a:xfrm>
            <a:off x="2755874" y="1028700"/>
            <a:ext cx="2466210" cy="1545837"/>
            <a:chOff x="0" y="0"/>
            <a:chExt cx="649537" cy="407134"/>
          </a:xfrm>
        </p:grpSpPr>
        <p:sp>
          <p:nvSpPr>
            <p:cNvPr id="13" name="Freeform 13"/>
            <p:cNvSpPr/>
            <p:nvPr/>
          </p:nvSpPr>
          <p:spPr>
            <a:xfrm>
              <a:off x="0" y="0"/>
              <a:ext cx="649537" cy="407134"/>
            </a:xfrm>
            <a:custGeom>
              <a:avLst/>
              <a:gdLst/>
              <a:ahLst/>
              <a:cxnLst/>
              <a:rect l="l" t="t" r="r" b="b"/>
              <a:pathLst>
                <a:path w="649537" h="407134">
                  <a:moveTo>
                    <a:pt x="0" y="0"/>
                  </a:moveTo>
                  <a:lnTo>
                    <a:pt x="649537" y="0"/>
                  </a:lnTo>
                  <a:lnTo>
                    <a:pt x="649537" y="407134"/>
                  </a:lnTo>
                  <a:lnTo>
                    <a:pt x="0" y="407134"/>
                  </a:lnTo>
                  <a:close/>
                </a:path>
              </a:pathLst>
            </a:custGeom>
            <a:solidFill>
              <a:srgbClr val="FFF1D1"/>
            </a:solidFill>
          </p:spPr>
        </p:sp>
        <p:sp>
          <p:nvSpPr>
            <p:cNvPr id="14" name="TextBox 14"/>
            <p:cNvSpPr txBox="1"/>
            <p:nvPr/>
          </p:nvSpPr>
          <p:spPr>
            <a:xfrm>
              <a:off x="0" y="-66675"/>
              <a:ext cx="812800" cy="879475"/>
            </a:xfrm>
            <a:prstGeom prst="rect">
              <a:avLst/>
            </a:prstGeom>
          </p:spPr>
          <p:txBody>
            <a:bodyPr lIns="50800" tIns="50800" rIns="50800" bIns="50800" rtlCol="0" anchor="ctr"/>
            <a:lstStyle/>
            <a:p>
              <a:pPr algn="ctr">
                <a:lnSpc>
                  <a:spcPts val="2239"/>
                </a:lnSpc>
              </a:pPr>
              <a:endParaRPr/>
            </a:p>
          </p:txBody>
        </p:sp>
      </p:grpSp>
      <p:pic>
        <p:nvPicPr>
          <p:cNvPr id="15" name="Picture 15"/>
          <p:cNvPicPr>
            <a:picLocks noChangeAspect="1"/>
          </p:cNvPicPr>
          <p:nvPr/>
        </p:nvPicPr>
        <p:blipFill>
          <a:blip r:embed="rId7"/>
          <a:srcRect/>
          <a:stretch>
            <a:fillRect/>
          </a:stretch>
        </p:blipFill>
        <p:spPr>
          <a:xfrm>
            <a:off x="2882149" y="1187697"/>
            <a:ext cx="2213659" cy="1227843"/>
          </a:xfrm>
          <a:prstGeom prst="rect">
            <a:avLst/>
          </a:prstGeom>
        </p:spPr>
      </p:pic>
      <p:sp>
        <p:nvSpPr>
          <p:cNvPr id="16" name="TextBox 16"/>
          <p:cNvSpPr txBox="1"/>
          <p:nvPr/>
        </p:nvSpPr>
        <p:spPr>
          <a:xfrm>
            <a:off x="1062685" y="7915275"/>
            <a:ext cx="4033123" cy="953135"/>
          </a:xfrm>
          <a:prstGeom prst="rect">
            <a:avLst/>
          </a:prstGeom>
        </p:spPr>
        <p:txBody>
          <a:bodyPr lIns="0" tIns="0" rIns="0" bIns="0" rtlCol="0" anchor="t">
            <a:spAutoFit/>
          </a:bodyPr>
          <a:lstStyle/>
          <a:p>
            <a:pPr algn="ctr">
              <a:lnSpc>
                <a:spcPts val="3640"/>
              </a:lnSpc>
            </a:pPr>
            <a:r>
              <a:rPr lang="en-US" sz="2600">
                <a:solidFill>
                  <a:srgbClr val="FFF1D1"/>
                </a:solidFill>
                <a:latin typeface="Acumin Pro 2"/>
              </a:rPr>
              <a:t>QEP - Parker University - </a:t>
            </a:r>
          </a:p>
          <a:p>
            <a:pPr algn="ctr">
              <a:lnSpc>
                <a:spcPts val="3640"/>
              </a:lnSpc>
            </a:pPr>
            <a:r>
              <a:rPr lang="en-US" sz="2600">
                <a:solidFill>
                  <a:srgbClr val="FFF1D1"/>
                </a:solidFill>
                <a:latin typeface="Acumin Pro 2"/>
              </a:rPr>
              <a:t>YouTube for Full QEP Plan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346350" y="252903"/>
            <a:ext cx="1288874" cy="1288874"/>
          </a:xfrm>
          <a:prstGeom prst="rect">
            <a:avLst/>
          </a:prstGeom>
        </p:spPr>
      </p:pic>
      <p:sp>
        <p:nvSpPr>
          <p:cNvPr id="3" name="TextBox 3"/>
          <p:cNvSpPr txBox="1"/>
          <p:nvPr/>
        </p:nvSpPr>
        <p:spPr>
          <a:xfrm>
            <a:off x="2520363" y="3565810"/>
            <a:ext cx="12940847" cy="765953"/>
          </a:xfrm>
          <a:prstGeom prst="rect">
            <a:avLst/>
          </a:prstGeom>
        </p:spPr>
        <p:txBody>
          <a:bodyPr lIns="0" tIns="0" rIns="0" bIns="0" rtlCol="0" anchor="t">
            <a:spAutoFit/>
          </a:bodyPr>
          <a:lstStyle/>
          <a:p>
            <a:pPr algn="ctr">
              <a:lnSpc>
                <a:spcPts val="5497"/>
              </a:lnSpc>
            </a:pPr>
            <a:r>
              <a:rPr lang="en-US" sz="6544" spc="883">
                <a:solidFill>
                  <a:srgbClr val="FFF1D1"/>
                </a:solidFill>
                <a:latin typeface="Fredoka One"/>
              </a:rPr>
              <a:t>QUESTIONS?</a:t>
            </a:r>
          </a:p>
        </p:txBody>
      </p:sp>
      <p:grpSp>
        <p:nvGrpSpPr>
          <p:cNvPr id="4" name="Group 4"/>
          <p:cNvGrpSpPr/>
          <p:nvPr/>
        </p:nvGrpSpPr>
        <p:grpSpPr>
          <a:xfrm>
            <a:off x="13090458" y="-1147081"/>
            <a:ext cx="2347167" cy="1895102"/>
            <a:chOff x="0" y="0"/>
            <a:chExt cx="6350000" cy="5126990"/>
          </a:xfrm>
        </p:grpSpPr>
        <p:sp>
          <p:nvSpPr>
            <p:cNvPr id="5" name="Freeform 5"/>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FDE59"/>
            </a:solidFill>
          </p:spPr>
        </p:sp>
      </p:grpSp>
      <p:grpSp>
        <p:nvGrpSpPr>
          <p:cNvPr id="6" name="Group 6"/>
          <p:cNvGrpSpPr/>
          <p:nvPr/>
        </p:nvGrpSpPr>
        <p:grpSpPr>
          <a:xfrm>
            <a:off x="14720360" y="-1065026"/>
            <a:ext cx="2347167" cy="1895102"/>
            <a:chOff x="0" y="0"/>
            <a:chExt cx="6350000" cy="5126990"/>
          </a:xfrm>
        </p:grpSpPr>
        <p:sp>
          <p:nvSpPr>
            <p:cNvPr id="7" name="Freeform 7"/>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DDDCD9"/>
            </a:solidFill>
          </p:spPr>
        </p:sp>
      </p:grpSp>
      <p:grpSp>
        <p:nvGrpSpPr>
          <p:cNvPr id="8" name="Group 8"/>
          <p:cNvGrpSpPr/>
          <p:nvPr/>
        </p:nvGrpSpPr>
        <p:grpSpPr>
          <a:xfrm>
            <a:off x="16466631" y="-1065026"/>
            <a:ext cx="2347167" cy="1895102"/>
            <a:chOff x="0" y="0"/>
            <a:chExt cx="6350000" cy="5126990"/>
          </a:xfrm>
        </p:grpSpPr>
        <p:sp>
          <p:nvSpPr>
            <p:cNvPr id="9" name="Freeform 9"/>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E88053"/>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82783" y="-1831948"/>
            <a:ext cx="4114800" cy="4114800"/>
          </a:xfrm>
          <a:prstGeom prst="rect">
            <a:avLst/>
          </a:prstGeom>
        </p:spPr>
      </p:pic>
      <p:pic>
        <p:nvPicPr>
          <p:cNvPr id="11" name="Picture 11"/>
          <p:cNvPicPr>
            <a:picLocks noChangeAspect="1"/>
          </p:cNvPicPr>
          <p:nvPr/>
        </p:nvPicPr>
        <p:blipFill>
          <a:blip r:embed="rId5">
            <a:alphaModFix amt="9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87118" y="-1145701"/>
            <a:ext cx="10915091" cy="10954928"/>
          </a:xfrm>
          <a:prstGeom prst="rect">
            <a:avLst/>
          </a:prstGeom>
        </p:spPr>
      </p:pic>
      <p:pic>
        <p:nvPicPr>
          <p:cNvPr id="12" name="Picture 12"/>
          <p:cNvPicPr>
            <a:picLocks noChangeAspect="1"/>
          </p:cNvPicPr>
          <p:nvPr/>
        </p:nvPicPr>
        <p:blipFill>
          <a:blip r:embed="rId7"/>
          <a:srcRect/>
          <a:stretch>
            <a:fillRect/>
          </a:stretch>
        </p:blipFill>
        <p:spPr>
          <a:xfrm>
            <a:off x="12795235" y="3074708"/>
            <a:ext cx="3481486" cy="4900862"/>
          </a:xfrm>
          <a:prstGeom prst="rect">
            <a:avLst/>
          </a:prstGeom>
        </p:spPr>
      </p:pic>
      <p:grpSp>
        <p:nvGrpSpPr>
          <p:cNvPr id="13" name="Group 13"/>
          <p:cNvGrpSpPr/>
          <p:nvPr/>
        </p:nvGrpSpPr>
        <p:grpSpPr>
          <a:xfrm>
            <a:off x="787520" y="3311523"/>
            <a:ext cx="4306444" cy="4029583"/>
            <a:chOff x="0" y="0"/>
            <a:chExt cx="2239454" cy="2095480"/>
          </a:xfrm>
        </p:grpSpPr>
        <p:sp>
          <p:nvSpPr>
            <p:cNvPr id="14" name="Freeform 14"/>
            <p:cNvSpPr/>
            <p:nvPr/>
          </p:nvSpPr>
          <p:spPr>
            <a:xfrm>
              <a:off x="0" y="0"/>
              <a:ext cx="2239454" cy="2095479"/>
            </a:xfrm>
            <a:custGeom>
              <a:avLst/>
              <a:gdLst/>
              <a:ahLst/>
              <a:cxnLst/>
              <a:rect l="l" t="t" r="r" b="b"/>
              <a:pathLst>
                <a:path w="2239454" h="2095479">
                  <a:moveTo>
                    <a:pt x="0" y="0"/>
                  </a:moveTo>
                  <a:lnTo>
                    <a:pt x="2239454" y="0"/>
                  </a:lnTo>
                  <a:lnTo>
                    <a:pt x="2239454" y="2095479"/>
                  </a:lnTo>
                  <a:lnTo>
                    <a:pt x="0" y="2095479"/>
                  </a:lnTo>
                  <a:close/>
                </a:path>
              </a:pathLst>
            </a:custGeom>
            <a:solidFill>
              <a:srgbClr val="FFFFFF"/>
            </a:solidFill>
          </p:spPr>
        </p:sp>
        <p:sp>
          <p:nvSpPr>
            <p:cNvPr id="15" name="TextBox 15"/>
            <p:cNvSpPr txBox="1"/>
            <p:nvPr/>
          </p:nvSpPr>
          <p:spPr>
            <a:xfrm>
              <a:off x="0" y="-66675"/>
              <a:ext cx="812800" cy="879475"/>
            </a:xfrm>
            <a:prstGeom prst="rect">
              <a:avLst/>
            </a:prstGeom>
          </p:spPr>
          <p:txBody>
            <a:bodyPr lIns="50800" tIns="50800" rIns="50800" bIns="50800" rtlCol="0" anchor="ctr"/>
            <a:lstStyle/>
            <a:p>
              <a:pPr algn="ctr">
                <a:lnSpc>
                  <a:spcPts val="2239"/>
                </a:lnSpc>
              </a:pPr>
              <a:endParaRPr/>
            </a:p>
          </p:txBody>
        </p:sp>
      </p:grpSp>
      <p:pic>
        <p:nvPicPr>
          <p:cNvPr id="16" name="Picture 16"/>
          <p:cNvPicPr>
            <a:picLocks noChangeAspect="1"/>
          </p:cNvPicPr>
          <p:nvPr/>
        </p:nvPicPr>
        <p:blipFill>
          <a:blip r:embed="rId8"/>
          <a:srcRect/>
          <a:stretch>
            <a:fillRect/>
          </a:stretch>
        </p:blipFill>
        <p:spPr>
          <a:xfrm>
            <a:off x="1246398" y="3696904"/>
            <a:ext cx="3332126" cy="3317623"/>
          </a:xfrm>
          <a:prstGeom prst="rect">
            <a:avLst/>
          </a:prstGeom>
        </p:spPr>
      </p:pic>
      <p:sp>
        <p:nvSpPr>
          <p:cNvPr id="17" name="TextBox 17"/>
          <p:cNvSpPr txBox="1"/>
          <p:nvPr/>
        </p:nvSpPr>
        <p:spPr>
          <a:xfrm>
            <a:off x="6451908" y="5653129"/>
            <a:ext cx="4701064" cy="3910965"/>
          </a:xfrm>
          <a:prstGeom prst="rect">
            <a:avLst/>
          </a:prstGeom>
        </p:spPr>
        <p:txBody>
          <a:bodyPr lIns="0" tIns="0" rIns="0" bIns="0" rtlCol="0" anchor="t">
            <a:spAutoFit/>
          </a:bodyPr>
          <a:lstStyle/>
          <a:p>
            <a:pPr algn="ctr">
              <a:lnSpc>
                <a:spcPts val="4409"/>
              </a:lnSpc>
            </a:pPr>
            <a:r>
              <a:rPr lang="en-US" sz="3150">
                <a:solidFill>
                  <a:srgbClr val="FFF1D1"/>
                </a:solidFill>
                <a:latin typeface="Acumin Pro 2"/>
              </a:rPr>
              <a:t>Dr. Mandy Smith</a:t>
            </a:r>
          </a:p>
          <a:p>
            <a:pPr algn="ctr">
              <a:lnSpc>
                <a:spcPts val="4409"/>
              </a:lnSpc>
            </a:pPr>
            <a:r>
              <a:rPr lang="en-US" sz="3150">
                <a:solidFill>
                  <a:srgbClr val="FFF1D1"/>
                </a:solidFill>
                <a:latin typeface="Acumin Pro 2"/>
              </a:rPr>
              <a:t>QEP Manager</a:t>
            </a:r>
          </a:p>
          <a:p>
            <a:pPr algn="ctr">
              <a:lnSpc>
                <a:spcPts val="4409"/>
              </a:lnSpc>
            </a:pPr>
            <a:r>
              <a:rPr lang="en-US" sz="3150">
                <a:solidFill>
                  <a:srgbClr val="FFF1D1"/>
                </a:solidFill>
                <a:latin typeface="Acumin Pro 2"/>
              </a:rPr>
              <a:t>mandysmith@parker.edu</a:t>
            </a:r>
          </a:p>
          <a:p>
            <a:pPr algn="ctr">
              <a:lnSpc>
                <a:spcPts val="4409"/>
              </a:lnSpc>
            </a:pPr>
            <a:endParaRPr lang="en-US" sz="3150">
              <a:solidFill>
                <a:srgbClr val="FFF1D1"/>
              </a:solidFill>
              <a:latin typeface="Acumin Pro 2"/>
            </a:endParaRPr>
          </a:p>
          <a:p>
            <a:pPr algn="ctr">
              <a:lnSpc>
                <a:spcPts val="4409"/>
              </a:lnSpc>
            </a:pPr>
            <a:r>
              <a:rPr lang="en-US" sz="3150">
                <a:solidFill>
                  <a:srgbClr val="FFF1D1"/>
                </a:solidFill>
                <a:latin typeface="Acumin Pro 2"/>
              </a:rPr>
              <a:t>Dr. Ashley Long</a:t>
            </a:r>
          </a:p>
          <a:p>
            <a:pPr algn="ctr">
              <a:lnSpc>
                <a:spcPts val="4409"/>
              </a:lnSpc>
            </a:pPr>
            <a:r>
              <a:rPr lang="en-US" sz="3150">
                <a:solidFill>
                  <a:srgbClr val="FFF1D1"/>
                </a:solidFill>
                <a:latin typeface="Acumin Pro 2"/>
              </a:rPr>
              <a:t>QEP Director</a:t>
            </a:r>
          </a:p>
          <a:p>
            <a:pPr algn="ctr">
              <a:lnSpc>
                <a:spcPts val="4409"/>
              </a:lnSpc>
            </a:pPr>
            <a:r>
              <a:rPr lang="en-US" sz="3150">
                <a:solidFill>
                  <a:srgbClr val="FFF1D1"/>
                </a:solidFill>
                <a:latin typeface="Acumin Pro 2"/>
              </a:rPr>
              <a:t>along@parker.edu</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grpSp>
        <p:nvGrpSpPr>
          <p:cNvPr id="2" name="Group 2"/>
          <p:cNvGrpSpPr/>
          <p:nvPr/>
        </p:nvGrpSpPr>
        <p:grpSpPr>
          <a:xfrm>
            <a:off x="7609412" y="4204753"/>
            <a:ext cx="2902182" cy="1603805"/>
            <a:chOff x="0" y="0"/>
            <a:chExt cx="764361" cy="422401"/>
          </a:xfrm>
        </p:grpSpPr>
        <p:sp>
          <p:nvSpPr>
            <p:cNvPr id="3" name="Freeform 3"/>
            <p:cNvSpPr/>
            <p:nvPr/>
          </p:nvSpPr>
          <p:spPr>
            <a:xfrm>
              <a:off x="0" y="0"/>
              <a:ext cx="764361" cy="422401"/>
            </a:xfrm>
            <a:custGeom>
              <a:avLst/>
              <a:gdLst/>
              <a:ahLst/>
              <a:cxnLst/>
              <a:rect l="l" t="t" r="r" b="b"/>
              <a:pathLst>
                <a:path w="764361" h="422401">
                  <a:moveTo>
                    <a:pt x="0" y="0"/>
                  </a:moveTo>
                  <a:lnTo>
                    <a:pt x="764361" y="0"/>
                  </a:lnTo>
                  <a:lnTo>
                    <a:pt x="764361" y="422401"/>
                  </a:lnTo>
                  <a:lnTo>
                    <a:pt x="0" y="422401"/>
                  </a:lnTo>
                  <a:close/>
                </a:path>
              </a:pathLst>
            </a:custGeom>
            <a:solidFill>
              <a:srgbClr val="FFF1D1"/>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23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8790266" y="-117474"/>
            <a:ext cx="10594842" cy="10594842"/>
          </a:xfrm>
          <a:prstGeom prst="rect">
            <a:avLst/>
          </a:prstGeom>
        </p:spPr>
      </p:pic>
      <p:sp>
        <p:nvSpPr>
          <p:cNvPr id="6" name="AutoShape 6"/>
          <p:cNvSpPr/>
          <p:nvPr/>
        </p:nvSpPr>
        <p:spPr>
          <a:xfrm>
            <a:off x="18168212" y="-117474"/>
            <a:ext cx="239576" cy="10687744"/>
          </a:xfrm>
          <a:prstGeom prst="rect">
            <a:avLst/>
          </a:prstGeom>
          <a:solidFill>
            <a:srgbClr val="DBBF82"/>
          </a:solidFill>
        </p:spPr>
      </p:sp>
      <p:sp>
        <p:nvSpPr>
          <p:cNvPr id="7" name="AutoShape 7"/>
          <p:cNvSpPr/>
          <p:nvPr/>
        </p:nvSpPr>
        <p:spPr>
          <a:xfrm>
            <a:off x="-119788" y="-117474"/>
            <a:ext cx="239576" cy="10687744"/>
          </a:xfrm>
          <a:prstGeom prst="rect">
            <a:avLst/>
          </a:prstGeom>
          <a:solidFill>
            <a:srgbClr val="DBBF82"/>
          </a:solidFill>
        </p:spPr>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65792" y="6817908"/>
            <a:ext cx="356415" cy="356415"/>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65792" y="7869458"/>
            <a:ext cx="356415" cy="356415"/>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65792" y="8921008"/>
            <a:ext cx="356415" cy="363965"/>
          </a:xfrm>
          <a:prstGeom prst="rect">
            <a:avLst/>
          </a:prstGeom>
        </p:spPr>
      </p:pic>
      <p:pic>
        <p:nvPicPr>
          <p:cNvPr id="11" name="Picture 11"/>
          <p:cNvPicPr>
            <a:picLocks noChangeAspect="1"/>
          </p:cNvPicPr>
          <p:nvPr/>
        </p:nvPicPr>
        <p:blipFill>
          <a:blip r:embed="rId10">
            <a:alphaModFix amt="19999"/>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832074" y="1173382"/>
            <a:ext cx="9424572" cy="9270351"/>
          </a:xfrm>
          <a:prstGeom prst="rect">
            <a:avLst/>
          </a:prstGeom>
        </p:spPr>
      </p:pic>
      <p:sp>
        <p:nvSpPr>
          <p:cNvPr id="12" name="TextBox 12"/>
          <p:cNvSpPr txBox="1"/>
          <p:nvPr/>
        </p:nvSpPr>
        <p:spPr>
          <a:xfrm>
            <a:off x="3337247" y="2530294"/>
            <a:ext cx="11257091" cy="1657099"/>
          </a:xfrm>
          <a:prstGeom prst="rect">
            <a:avLst/>
          </a:prstGeom>
        </p:spPr>
        <p:txBody>
          <a:bodyPr lIns="0" tIns="0" rIns="0" bIns="0" rtlCol="0" anchor="t">
            <a:spAutoFit/>
          </a:bodyPr>
          <a:lstStyle/>
          <a:p>
            <a:pPr algn="ctr">
              <a:lnSpc>
                <a:spcPts val="10145"/>
              </a:lnSpc>
            </a:pPr>
            <a:r>
              <a:rPr lang="en-US" sz="12077" spc="1630">
                <a:solidFill>
                  <a:srgbClr val="FFF1D1"/>
                </a:solidFill>
                <a:latin typeface="Alegreya Sans SC Black"/>
              </a:rPr>
              <a:t>THANK YOU</a:t>
            </a:r>
          </a:p>
        </p:txBody>
      </p:sp>
      <p:sp>
        <p:nvSpPr>
          <p:cNvPr id="13" name="TextBox 13"/>
          <p:cNvSpPr txBox="1"/>
          <p:nvPr/>
        </p:nvSpPr>
        <p:spPr>
          <a:xfrm>
            <a:off x="7362008" y="8307683"/>
            <a:ext cx="3396990" cy="401212"/>
          </a:xfrm>
          <a:prstGeom prst="rect">
            <a:avLst/>
          </a:prstGeom>
        </p:spPr>
        <p:txBody>
          <a:bodyPr lIns="0" tIns="0" rIns="0" bIns="0" rtlCol="0" anchor="t">
            <a:spAutoFit/>
          </a:bodyPr>
          <a:lstStyle/>
          <a:p>
            <a:pPr algn="ctr">
              <a:lnSpc>
                <a:spcPts val="3085"/>
              </a:lnSpc>
              <a:spcBef>
                <a:spcPct val="0"/>
              </a:spcBef>
            </a:pPr>
            <a:r>
              <a:rPr lang="en-US" sz="2204">
                <a:solidFill>
                  <a:srgbClr val="FFF1D1"/>
                </a:solidFill>
                <a:latin typeface="Anteb"/>
              </a:rPr>
              <a:t>mandysmith@parker.edu</a:t>
            </a:r>
          </a:p>
        </p:txBody>
      </p:sp>
      <p:sp>
        <p:nvSpPr>
          <p:cNvPr id="14" name="TextBox 14"/>
          <p:cNvSpPr txBox="1"/>
          <p:nvPr/>
        </p:nvSpPr>
        <p:spPr>
          <a:xfrm>
            <a:off x="7386449" y="9347272"/>
            <a:ext cx="3348109" cy="401212"/>
          </a:xfrm>
          <a:prstGeom prst="rect">
            <a:avLst/>
          </a:prstGeom>
        </p:spPr>
        <p:txBody>
          <a:bodyPr lIns="0" tIns="0" rIns="0" bIns="0" rtlCol="0" anchor="t">
            <a:spAutoFit/>
          </a:bodyPr>
          <a:lstStyle/>
          <a:p>
            <a:pPr algn="ctr">
              <a:lnSpc>
                <a:spcPts val="3085"/>
              </a:lnSpc>
              <a:spcBef>
                <a:spcPct val="0"/>
              </a:spcBef>
            </a:pPr>
            <a:r>
              <a:rPr lang="en-US" sz="2204">
                <a:solidFill>
                  <a:srgbClr val="FFF1D1"/>
                </a:solidFill>
                <a:latin typeface="Anteb"/>
              </a:rPr>
              <a:t>my.parker.edu</a:t>
            </a:r>
          </a:p>
        </p:txBody>
      </p:sp>
      <p:pic>
        <p:nvPicPr>
          <p:cNvPr id="15" name="Picture 15"/>
          <p:cNvPicPr>
            <a:picLocks noChangeAspect="1"/>
          </p:cNvPicPr>
          <p:nvPr/>
        </p:nvPicPr>
        <p:blipFill>
          <a:blip r:embed="rId12"/>
          <a:srcRect/>
          <a:stretch>
            <a:fillRect/>
          </a:stretch>
        </p:blipFill>
        <p:spPr>
          <a:xfrm>
            <a:off x="8499563" y="528945"/>
            <a:ext cx="1288874" cy="1288874"/>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82783" y="-1831948"/>
            <a:ext cx="4114800" cy="4114800"/>
          </a:xfrm>
          <a:prstGeom prst="rect">
            <a:avLst/>
          </a:prstGeom>
        </p:spPr>
      </p:pic>
      <p:sp>
        <p:nvSpPr>
          <p:cNvPr id="17" name="TextBox 17"/>
          <p:cNvSpPr txBox="1"/>
          <p:nvPr/>
        </p:nvSpPr>
        <p:spPr>
          <a:xfrm>
            <a:off x="8499563" y="7337423"/>
            <a:ext cx="2234995" cy="401320"/>
          </a:xfrm>
          <a:prstGeom prst="rect">
            <a:avLst/>
          </a:prstGeom>
        </p:spPr>
        <p:txBody>
          <a:bodyPr lIns="0" tIns="0" rIns="0" bIns="0" rtlCol="0" anchor="t">
            <a:spAutoFit/>
          </a:bodyPr>
          <a:lstStyle/>
          <a:p>
            <a:pPr>
              <a:lnSpc>
                <a:spcPts val="3079"/>
              </a:lnSpc>
              <a:spcBef>
                <a:spcPct val="0"/>
              </a:spcBef>
            </a:pPr>
            <a:r>
              <a:rPr lang="en-US" sz="2199">
                <a:solidFill>
                  <a:srgbClr val="FFF1D1"/>
                </a:solidFill>
                <a:latin typeface="Anteb"/>
              </a:rPr>
              <a:t>972-438-6932</a:t>
            </a:r>
          </a:p>
        </p:txBody>
      </p:sp>
      <p:pic>
        <p:nvPicPr>
          <p:cNvPr id="18" name="Picture 18"/>
          <p:cNvPicPr>
            <a:picLocks noChangeAspect="1"/>
          </p:cNvPicPr>
          <p:nvPr/>
        </p:nvPicPr>
        <p:blipFill>
          <a:blip r:embed="rId15"/>
          <a:srcRect/>
          <a:stretch>
            <a:fillRect/>
          </a:stretch>
        </p:blipFill>
        <p:spPr>
          <a:xfrm>
            <a:off x="7819916" y="4318543"/>
            <a:ext cx="2481174" cy="13762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sp>
        <p:nvSpPr>
          <p:cNvPr id="2" name="AutoShape 2"/>
          <p:cNvSpPr/>
          <p:nvPr/>
        </p:nvSpPr>
        <p:spPr>
          <a:xfrm>
            <a:off x="18168212" y="-117474"/>
            <a:ext cx="239576" cy="10687744"/>
          </a:xfrm>
          <a:prstGeom prst="rect">
            <a:avLst/>
          </a:prstGeom>
          <a:solidFill>
            <a:srgbClr val="DBBF82"/>
          </a:solidFill>
        </p:spPr>
      </p:sp>
      <p:sp>
        <p:nvSpPr>
          <p:cNvPr id="3" name="AutoShape 3"/>
          <p:cNvSpPr/>
          <p:nvPr/>
        </p:nvSpPr>
        <p:spPr>
          <a:xfrm>
            <a:off x="1355904" y="7004138"/>
            <a:ext cx="957732" cy="1105178"/>
          </a:xfrm>
          <a:prstGeom prst="rect">
            <a:avLst/>
          </a:prstGeom>
          <a:solidFill>
            <a:srgbClr val="DBBF82"/>
          </a:solidFill>
        </p:spPr>
      </p:sp>
      <p:pic>
        <p:nvPicPr>
          <p:cNvPr id="4" name="Picture 4"/>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15009" y="-297517"/>
            <a:ext cx="10915091" cy="10954928"/>
          </a:xfrm>
          <a:prstGeom prst="rect">
            <a:avLst/>
          </a:prstGeom>
        </p:spPr>
      </p:pic>
      <p:sp>
        <p:nvSpPr>
          <p:cNvPr id="5" name="AutoShape 5"/>
          <p:cNvSpPr/>
          <p:nvPr/>
        </p:nvSpPr>
        <p:spPr>
          <a:xfrm>
            <a:off x="-119788" y="-117474"/>
            <a:ext cx="239576" cy="10687744"/>
          </a:xfrm>
          <a:prstGeom prst="rect">
            <a:avLst/>
          </a:prstGeom>
          <a:solidFill>
            <a:srgbClr val="DBBF82"/>
          </a:solidFill>
        </p:spPr>
      </p:sp>
      <p:sp>
        <p:nvSpPr>
          <p:cNvPr id="6" name="AutoShape 6"/>
          <p:cNvSpPr/>
          <p:nvPr/>
        </p:nvSpPr>
        <p:spPr>
          <a:xfrm>
            <a:off x="9537416" y="7004138"/>
            <a:ext cx="957732" cy="1105178"/>
          </a:xfrm>
          <a:prstGeom prst="rect">
            <a:avLst/>
          </a:prstGeom>
          <a:solidFill>
            <a:srgbClr val="DBBF82"/>
          </a:solidFill>
        </p:spPr>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62543" y="9611317"/>
            <a:ext cx="258713" cy="25871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10265" y="9611317"/>
            <a:ext cx="258713" cy="25871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34151" y="9608577"/>
            <a:ext cx="258713" cy="264193"/>
          </a:xfrm>
          <a:prstGeom prst="rect">
            <a:avLst/>
          </a:prstGeom>
        </p:spPr>
      </p:pic>
      <p:grpSp>
        <p:nvGrpSpPr>
          <p:cNvPr id="10" name="Group 10"/>
          <p:cNvGrpSpPr/>
          <p:nvPr/>
        </p:nvGrpSpPr>
        <p:grpSpPr>
          <a:xfrm>
            <a:off x="13090458" y="-1147081"/>
            <a:ext cx="2347167" cy="1895102"/>
            <a:chOff x="0" y="0"/>
            <a:chExt cx="6350000" cy="5126990"/>
          </a:xfrm>
        </p:grpSpPr>
        <p:sp>
          <p:nvSpPr>
            <p:cNvPr id="11" name="Freeform 11"/>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FDE59"/>
            </a:solidFill>
          </p:spPr>
        </p:sp>
      </p:grpSp>
      <p:grpSp>
        <p:nvGrpSpPr>
          <p:cNvPr id="12" name="Group 12"/>
          <p:cNvGrpSpPr/>
          <p:nvPr/>
        </p:nvGrpSpPr>
        <p:grpSpPr>
          <a:xfrm>
            <a:off x="14720360" y="-1065026"/>
            <a:ext cx="2347167" cy="1895102"/>
            <a:chOff x="0" y="0"/>
            <a:chExt cx="6350000" cy="5126990"/>
          </a:xfrm>
        </p:grpSpPr>
        <p:sp>
          <p:nvSpPr>
            <p:cNvPr id="13" name="Freeform 13"/>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DDDCD9"/>
            </a:solidFill>
          </p:spPr>
        </p:sp>
      </p:grpSp>
      <p:grpSp>
        <p:nvGrpSpPr>
          <p:cNvPr id="14" name="Group 14"/>
          <p:cNvGrpSpPr/>
          <p:nvPr/>
        </p:nvGrpSpPr>
        <p:grpSpPr>
          <a:xfrm>
            <a:off x="16466631" y="-1065026"/>
            <a:ext cx="2347167" cy="1895102"/>
            <a:chOff x="0" y="0"/>
            <a:chExt cx="6350000" cy="5126990"/>
          </a:xfrm>
        </p:grpSpPr>
        <p:sp>
          <p:nvSpPr>
            <p:cNvPr id="15" name="Freeform 15"/>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E88053"/>
            </a:solidFill>
          </p:spPr>
        </p:sp>
      </p:grpSp>
      <p:grpSp>
        <p:nvGrpSpPr>
          <p:cNvPr id="16" name="Group 16"/>
          <p:cNvGrpSpPr/>
          <p:nvPr/>
        </p:nvGrpSpPr>
        <p:grpSpPr>
          <a:xfrm>
            <a:off x="17802257" y="9611317"/>
            <a:ext cx="1555643" cy="1262884"/>
            <a:chOff x="0" y="0"/>
            <a:chExt cx="409717" cy="332611"/>
          </a:xfrm>
        </p:grpSpPr>
        <p:sp>
          <p:nvSpPr>
            <p:cNvPr id="17" name="Freeform 17"/>
            <p:cNvSpPr/>
            <p:nvPr/>
          </p:nvSpPr>
          <p:spPr>
            <a:xfrm>
              <a:off x="0" y="0"/>
              <a:ext cx="409717" cy="332611"/>
            </a:xfrm>
            <a:custGeom>
              <a:avLst/>
              <a:gdLst/>
              <a:ahLst/>
              <a:cxnLst/>
              <a:rect l="l" t="t" r="r" b="b"/>
              <a:pathLst>
                <a:path w="409717" h="332611">
                  <a:moveTo>
                    <a:pt x="0" y="0"/>
                  </a:moveTo>
                  <a:lnTo>
                    <a:pt x="409717" y="0"/>
                  </a:lnTo>
                  <a:lnTo>
                    <a:pt x="409717" y="332611"/>
                  </a:lnTo>
                  <a:lnTo>
                    <a:pt x="0" y="332611"/>
                  </a:lnTo>
                  <a:close/>
                </a:path>
              </a:pathLst>
            </a:custGeom>
            <a:solidFill>
              <a:srgbClr val="EFEF89"/>
            </a:solidFill>
          </p:spPr>
        </p:sp>
        <p:sp>
          <p:nvSpPr>
            <p:cNvPr id="18" name="TextBox 18"/>
            <p:cNvSpPr txBox="1"/>
            <p:nvPr/>
          </p:nvSpPr>
          <p:spPr>
            <a:xfrm>
              <a:off x="0" y="-66675"/>
              <a:ext cx="812800" cy="879475"/>
            </a:xfrm>
            <a:prstGeom prst="rect">
              <a:avLst/>
            </a:prstGeom>
          </p:spPr>
          <p:txBody>
            <a:bodyPr lIns="50800" tIns="50800" rIns="50800" bIns="50800" rtlCol="0" anchor="ctr"/>
            <a:lstStyle/>
            <a:p>
              <a:pPr algn="ctr">
                <a:lnSpc>
                  <a:spcPts val="2239"/>
                </a:lnSpc>
              </a:pPr>
              <a:endParaRPr/>
            </a:p>
          </p:txBody>
        </p:sp>
      </p:grpSp>
      <p:pic>
        <p:nvPicPr>
          <p:cNvPr id="19" name="Picture 19"/>
          <p:cNvPicPr>
            <a:picLocks noChangeAspect="1"/>
          </p:cNvPicPr>
          <p:nvPr/>
        </p:nvPicPr>
        <p:blipFill>
          <a:blip r:embed="rId10"/>
          <a:srcRect b="4544"/>
          <a:stretch>
            <a:fillRect/>
          </a:stretch>
        </p:blipFill>
        <p:spPr>
          <a:xfrm>
            <a:off x="7855126" y="413547"/>
            <a:ext cx="1288874" cy="1230306"/>
          </a:xfrm>
          <a:prstGeom prst="rect">
            <a:avLst/>
          </a:prstGeom>
        </p:spPr>
      </p:pic>
      <p:sp>
        <p:nvSpPr>
          <p:cNvPr id="20" name="TextBox 20"/>
          <p:cNvSpPr txBox="1"/>
          <p:nvPr/>
        </p:nvSpPr>
        <p:spPr>
          <a:xfrm>
            <a:off x="3631042" y="1995225"/>
            <a:ext cx="9445043" cy="613410"/>
          </a:xfrm>
          <a:prstGeom prst="rect">
            <a:avLst/>
          </a:prstGeom>
        </p:spPr>
        <p:txBody>
          <a:bodyPr lIns="0" tIns="0" rIns="0" bIns="0" rtlCol="0" anchor="t">
            <a:spAutoFit/>
          </a:bodyPr>
          <a:lstStyle/>
          <a:p>
            <a:pPr algn="ctr">
              <a:lnSpc>
                <a:spcPts val="5040"/>
              </a:lnSpc>
              <a:spcBef>
                <a:spcPct val="0"/>
              </a:spcBef>
            </a:pPr>
            <a:r>
              <a:rPr lang="en-US" sz="3600">
                <a:solidFill>
                  <a:srgbClr val="FFF1D1"/>
                </a:solidFill>
                <a:latin typeface="Montserrat Semi-Bold"/>
              </a:rPr>
              <a:t>QUALITY ENHANCEMENT PLAN (QEP)</a:t>
            </a:r>
          </a:p>
        </p:txBody>
      </p:sp>
      <p:sp>
        <p:nvSpPr>
          <p:cNvPr id="21" name="TextBox 21"/>
          <p:cNvSpPr txBox="1"/>
          <p:nvPr/>
        </p:nvSpPr>
        <p:spPr>
          <a:xfrm>
            <a:off x="6421103" y="3437310"/>
            <a:ext cx="4599104" cy="752036"/>
          </a:xfrm>
          <a:prstGeom prst="rect">
            <a:avLst/>
          </a:prstGeom>
        </p:spPr>
        <p:txBody>
          <a:bodyPr lIns="0" tIns="0" rIns="0" bIns="0" rtlCol="0" anchor="t">
            <a:spAutoFit/>
          </a:bodyPr>
          <a:lstStyle/>
          <a:p>
            <a:pPr algn="ctr">
              <a:lnSpc>
                <a:spcPts val="4891"/>
              </a:lnSpc>
            </a:pPr>
            <a:r>
              <a:rPr lang="en-US" sz="5823" spc="786">
                <a:solidFill>
                  <a:srgbClr val="FFF1D1"/>
                </a:solidFill>
                <a:latin typeface="Anteb Bold"/>
              </a:rPr>
              <a:t>MISSION</a:t>
            </a:r>
          </a:p>
        </p:txBody>
      </p:sp>
      <p:sp>
        <p:nvSpPr>
          <p:cNvPr id="22" name="TextBox 22"/>
          <p:cNvSpPr txBox="1"/>
          <p:nvPr/>
        </p:nvSpPr>
        <p:spPr>
          <a:xfrm>
            <a:off x="6421103" y="5732396"/>
            <a:ext cx="4599104" cy="752036"/>
          </a:xfrm>
          <a:prstGeom prst="rect">
            <a:avLst/>
          </a:prstGeom>
        </p:spPr>
        <p:txBody>
          <a:bodyPr lIns="0" tIns="0" rIns="0" bIns="0" rtlCol="0" anchor="t">
            <a:spAutoFit/>
          </a:bodyPr>
          <a:lstStyle/>
          <a:p>
            <a:pPr algn="ctr">
              <a:lnSpc>
                <a:spcPts val="4891"/>
              </a:lnSpc>
            </a:pPr>
            <a:r>
              <a:rPr lang="en-US" sz="5823" spc="786">
                <a:solidFill>
                  <a:srgbClr val="FFF1D1"/>
                </a:solidFill>
                <a:latin typeface="Anteb Bold"/>
              </a:rPr>
              <a:t>GOALS</a:t>
            </a:r>
          </a:p>
        </p:txBody>
      </p:sp>
      <p:sp>
        <p:nvSpPr>
          <p:cNvPr id="23" name="TextBox 23"/>
          <p:cNvSpPr txBox="1"/>
          <p:nvPr/>
        </p:nvSpPr>
        <p:spPr>
          <a:xfrm>
            <a:off x="4374910" y="4113146"/>
            <a:ext cx="8858495" cy="1066800"/>
          </a:xfrm>
          <a:prstGeom prst="rect">
            <a:avLst/>
          </a:prstGeom>
        </p:spPr>
        <p:txBody>
          <a:bodyPr lIns="0" tIns="0" rIns="0" bIns="0" rtlCol="0" anchor="t">
            <a:spAutoFit/>
          </a:bodyPr>
          <a:lstStyle/>
          <a:p>
            <a:pPr algn="ctr">
              <a:lnSpc>
                <a:spcPts val="4200"/>
              </a:lnSpc>
              <a:spcBef>
                <a:spcPct val="0"/>
              </a:spcBef>
            </a:pPr>
            <a:r>
              <a:rPr lang="en-US" sz="3000">
                <a:solidFill>
                  <a:srgbClr val="FFF1D1"/>
                </a:solidFill>
                <a:latin typeface="Arimo"/>
              </a:rPr>
              <a:t>The QEP is to improve student learning through Enhancing the Use of Evidence</a:t>
            </a:r>
          </a:p>
        </p:txBody>
      </p:sp>
      <p:sp>
        <p:nvSpPr>
          <p:cNvPr id="24" name="TextBox 24"/>
          <p:cNvSpPr txBox="1"/>
          <p:nvPr/>
        </p:nvSpPr>
        <p:spPr>
          <a:xfrm>
            <a:off x="2980682" y="6827333"/>
            <a:ext cx="5372881" cy="1490980"/>
          </a:xfrm>
          <a:prstGeom prst="rect">
            <a:avLst/>
          </a:prstGeom>
        </p:spPr>
        <p:txBody>
          <a:bodyPr lIns="0" tIns="0" rIns="0" bIns="0" rtlCol="0" anchor="t">
            <a:spAutoFit/>
          </a:bodyPr>
          <a:lstStyle/>
          <a:p>
            <a:pPr>
              <a:lnSpc>
                <a:spcPts val="3919"/>
              </a:lnSpc>
              <a:spcBef>
                <a:spcPct val="0"/>
              </a:spcBef>
            </a:pPr>
            <a:r>
              <a:rPr lang="en-US" sz="2799">
                <a:solidFill>
                  <a:srgbClr val="FFF1D1"/>
                </a:solidFill>
                <a:latin typeface="Arimo"/>
              </a:rPr>
              <a:t>Improve students' abilities to obtain and apply literature to a question or topic</a:t>
            </a:r>
          </a:p>
        </p:txBody>
      </p:sp>
      <p:sp>
        <p:nvSpPr>
          <p:cNvPr id="25" name="TextBox 25"/>
          <p:cNvSpPr txBox="1"/>
          <p:nvPr/>
        </p:nvSpPr>
        <p:spPr>
          <a:xfrm>
            <a:off x="11056592" y="6827333"/>
            <a:ext cx="6202708" cy="1490980"/>
          </a:xfrm>
          <a:prstGeom prst="rect">
            <a:avLst/>
          </a:prstGeom>
        </p:spPr>
        <p:txBody>
          <a:bodyPr lIns="0" tIns="0" rIns="0" bIns="0" rtlCol="0" anchor="t">
            <a:spAutoFit/>
          </a:bodyPr>
          <a:lstStyle/>
          <a:p>
            <a:pPr>
              <a:lnSpc>
                <a:spcPts val="3919"/>
              </a:lnSpc>
              <a:spcBef>
                <a:spcPct val="0"/>
              </a:spcBef>
            </a:pPr>
            <a:r>
              <a:rPr lang="en-US" sz="2799">
                <a:solidFill>
                  <a:srgbClr val="FFF1D1"/>
                </a:solidFill>
                <a:latin typeface="Arimo"/>
              </a:rPr>
              <a:t>Improve faculty members' abilities to assess students' ability to obtain and apply literature to a question or topic</a:t>
            </a:r>
          </a:p>
        </p:txBody>
      </p:sp>
      <p:sp>
        <p:nvSpPr>
          <p:cNvPr id="26" name="TextBox 26"/>
          <p:cNvSpPr txBox="1"/>
          <p:nvPr/>
        </p:nvSpPr>
        <p:spPr>
          <a:xfrm>
            <a:off x="1567216" y="7147787"/>
            <a:ext cx="535108" cy="694055"/>
          </a:xfrm>
          <a:prstGeom prst="rect">
            <a:avLst/>
          </a:prstGeom>
        </p:spPr>
        <p:txBody>
          <a:bodyPr lIns="0" tIns="0" rIns="0" bIns="0" rtlCol="0" anchor="t">
            <a:spAutoFit/>
          </a:bodyPr>
          <a:lstStyle/>
          <a:p>
            <a:pPr algn="ctr">
              <a:lnSpc>
                <a:spcPts val="5320"/>
              </a:lnSpc>
              <a:spcBef>
                <a:spcPct val="0"/>
              </a:spcBef>
            </a:pPr>
            <a:r>
              <a:rPr lang="en-US" sz="3800">
                <a:solidFill>
                  <a:srgbClr val="003024"/>
                </a:solidFill>
                <a:latin typeface="Anteb Bold"/>
              </a:rPr>
              <a:t>1</a:t>
            </a:r>
          </a:p>
        </p:txBody>
      </p:sp>
      <p:sp>
        <p:nvSpPr>
          <p:cNvPr id="27" name="TextBox 27"/>
          <p:cNvSpPr txBox="1"/>
          <p:nvPr/>
        </p:nvSpPr>
        <p:spPr>
          <a:xfrm>
            <a:off x="9624139" y="7174988"/>
            <a:ext cx="662771" cy="694055"/>
          </a:xfrm>
          <a:prstGeom prst="rect">
            <a:avLst/>
          </a:prstGeom>
        </p:spPr>
        <p:txBody>
          <a:bodyPr lIns="0" tIns="0" rIns="0" bIns="0" rtlCol="0" anchor="t">
            <a:spAutoFit/>
          </a:bodyPr>
          <a:lstStyle/>
          <a:p>
            <a:pPr algn="ctr">
              <a:lnSpc>
                <a:spcPts val="5320"/>
              </a:lnSpc>
              <a:spcBef>
                <a:spcPct val="0"/>
              </a:spcBef>
            </a:pPr>
            <a:r>
              <a:rPr lang="en-US" sz="3800">
                <a:solidFill>
                  <a:srgbClr val="003024"/>
                </a:solidFill>
                <a:latin typeface="Anteb Bold"/>
              </a:rPr>
              <a:t>2</a:t>
            </a:r>
          </a:p>
        </p:txBody>
      </p:sp>
      <p:sp>
        <p:nvSpPr>
          <p:cNvPr id="28" name="TextBox 28"/>
          <p:cNvSpPr txBox="1"/>
          <p:nvPr/>
        </p:nvSpPr>
        <p:spPr>
          <a:xfrm>
            <a:off x="7571262" y="9558250"/>
            <a:ext cx="2465790" cy="302260"/>
          </a:xfrm>
          <a:prstGeom prst="rect">
            <a:avLst/>
          </a:prstGeom>
        </p:spPr>
        <p:txBody>
          <a:bodyPr lIns="0" tIns="0" rIns="0" bIns="0" rtlCol="0" anchor="t">
            <a:spAutoFit/>
          </a:bodyPr>
          <a:lstStyle/>
          <a:p>
            <a:pPr>
              <a:lnSpc>
                <a:spcPts val="2239"/>
              </a:lnSpc>
              <a:spcBef>
                <a:spcPct val="0"/>
              </a:spcBef>
            </a:pPr>
            <a:r>
              <a:rPr lang="en-US" sz="1599">
                <a:solidFill>
                  <a:srgbClr val="FFF1D1"/>
                </a:solidFill>
                <a:latin typeface="Anteb"/>
              </a:rPr>
              <a:t>mandysmith@parker.edu</a:t>
            </a:r>
          </a:p>
        </p:txBody>
      </p:sp>
      <p:sp>
        <p:nvSpPr>
          <p:cNvPr id="29" name="TextBox 29"/>
          <p:cNvSpPr txBox="1"/>
          <p:nvPr/>
        </p:nvSpPr>
        <p:spPr>
          <a:xfrm>
            <a:off x="10495148" y="9558250"/>
            <a:ext cx="2430308" cy="302260"/>
          </a:xfrm>
          <a:prstGeom prst="rect">
            <a:avLst/>
          </a:prstGeom>
        </p:spPr>
        <p:txBody>
          <a:bodyPr lIns="0" tIns="0" rIns="0" bIns="0" rtlCol="0" anchor="t">
            <a:spAutoFit/>
          </a:bodyPr>
          <a:lstStyle/>
          <a:p>
            <a:pPr>
              <a:lnSpc>
                <a:spcPts val="2239"/>
              </a:lnSpc>
              <a:spcBef>
                <a:spcPct val="0"/>
              </a:spcBef>
            </a:pPr>
            <a:r>
              <a:rPr lang="en-US" sz="1599">
                <a:solidFill>
                  <a:srgbClr val="FFF1D1"/>
                </a:solidFill>
                <a:latin typeface="Anteb"/>
              </a:rPr>
              <a:t>my.parker.edu</a:t>
            </a:r>
          </a:p>
        </p:txBody>
      </p:sp>
      <p:sp>
        <p:nvSpPr>
          <p:cNvPr id="30" name="TextBox 30"/>
          <p:cNvSpPr txBox="1"/>
          <p:nvPr/>
        </p:nvSpPr>
        <p:spPr>
          <a:xfrm>
            <a:off x="5727191" y="9541902"/>
            <a:ext cx="1387824" cy="302260"/>
          </a:xfrm>
          <a:prstGeom prst="rect">
            <a:avLst/>
          </a:prstGeom>
        </p:spPr>
        <p:txBody>
          <a:bodyPr lIns="0" tIns="0" rIns="0" bIns="0" rtlCol="0" anchor="t">
            <a:spAutoFit/>
          </a:bodyPr>
          <a:lstStyle/>
          <a:p>
            <a:pPr>
              <a:lnSpc>
                <a:spcPts val="2239"/>
              </a:lnSpc>
              <a:spcBef>
                <a:spcPct val="0"/>
              </a:spcBef>
            </a:pPr>
            <a:r>
              <a:rPr lang="en-US" sz="1599">
                <a:solidFill>
                  <a:srgbClr val="FFF1D1"/>
                </a:solidFill>
                <a:latin typeface="Anteb"/>
              </a:rPr>
              <a:t>972-438-6932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sp>
        <p:nvSpPr>
          <p:cNvPr id="2" name="AutoShape 2"/>
          <p:cNvSpPr/>
          <p:nvPr/>
        </p:nvSpPr>
        <p:spPr>
          <a:xfrm>
            <a:off x="18168212" y="-117474"/>
            <a:ext cx="239576" cy="10687744"/>
          </a:xfrm>
          <a:prstGeom prst="rect">
            <a:avLst/>
          </a:prstGeom>
          <a:solidFill>
            <a:srgbClr val="DBBF82"/>
          </a:solidFill>
        </p:spPr>
      </p:sp>
      <p:sp>
        <p:nvSpPr>
          <p:cNvPr id="3" name="AutoShape 3"/>
          <p:cNvSpPr/>
          <p:nvPr/>
        </p:nvSpPr>
        <p:spPr>
          <a:xfrm>
            <a:off x="-119788" y="-117474"/>
            <a:ext cx="239576" cy="10687744"/>
          </a:xfrm>
          <a:prstGeom prst="rect">
            <a:avLst/>
          </a:prstGeom>
          <a:solidFill>
            <a:srgbClr val="DBBF82"/>
          </a:solidFill>
        </p:spPr>
      </p:sp>
      <p:sp>
        <p:nvSpPr>
          <p:cNvPr id="4" name="AutoShape 4"/>
          <p:cNvSpPr/>
          <p:nvPr/>
        </p:nvSpPr>
        <p:spPr>
          <a:xfrm>
            <a:off x="1982155" y="6023039"/>
            <a:ext cx="209656" cy="698371"/>
          </a:xfrm>
          <a:prstGeom prst="rect">
            <a:avLst/>
          </a:prstGeom>
          <a:solidFill>
            <a:srgbClr val="DBBF82"/>
          </a:solidFill>
        </p:spPr>
      </p:sp>
      <p:sp>
        <p:nvSpPr>
          <p:cNvPr id="5" name="AutoShape 5"/>
          <p:cNvSpPr/>
          <p:nvPr/>
        </p:nvSpPr>
        <p:spPr>
          <a:xfrm>
            <a:off x="9584708" y="7908973"/>
            <a:ext cx="209656" cy="698371"/>
          </a:xfrm>
          <a:prstGeom prst="rect">
            <a:avLst/>
          </a:prstGeom>
          <a:solidFill>
            <a:srgbClr val="DBBF82"/>
          </a:solidFill>
        </p:spPr>
      </p:sp>
      <p:sp>
        <p:nvSpPr>
          <p:cNvPr id="6" name="AutoShape 6"/>
          <p:cNvSpPr/>
          <p:nvPr/>
        </p:nvSpPr>
        <p:spPr>
          <a:xfrm>
            <a:off x="11890004" y="6062474"/>
            <a:ext cx="209656" cy="698371"/>
          </a:xfrm>
          <a:prstGeom prst="rect">
            <a:avLst/>
          </a:prstGeom>
          <a:solidFill>
            <a:srgbClr val="DBBF82"/>
          </a:solidFill>
        </p:spPr>
      </p:sp>
      <p:pic>
        <p:nvPicPr>
          <p:cNvPr id="7" name="Picture 7"/>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86031" y="60037"/>
            <a:ext cx="9738353" cy="9578998"/>
          </a:xfrm>
          <a:prstGeom prst="rect">
            <a:avLst/>
          </a:prstGeom>
        </p:spPr>
      </p:pic>
      <p:pic>
        <p:nvPicPr>
          <p:cNvPr id="8" name="Picture 8"/>
          <p:cNvPicPr>
            <a:picLocks noChangeAspect="1"/>
          </p:cNvPicPr>
          <p:nvPr/>
        </p:nvPicPr>
        <p:blipFill>
          <a:blip r:embed="rId4"/>
          <a:srcRect/>
          <a:stretch>
            <a:fillRect/>
          </a:stretch>
        </p:blipFill>
        <p:spPr>
          <a:xfrm>
            <a:off x="8346350" y="252903"/>
            <a:ext cx="1288874" cy="1288874"/>
          </a:xfrm>
          <a:prstGeom prst="rect">
            <a:avLst/>
          </a:prstGeom>
        </p:spPr>
      </p:pic>
      <p:sp>
        <p:nvSpPr>
          <p:cNvPr id="9" name="AutoShape 9"/>
          <p:cNvSpPr/>
          <p:nvPr/>
        </p:nvSpPr>
        <p:spPr>
          <a:xfrm>
            <a:off x="7125289" y="6141342"/>
            <a:ext cx="209656" cy="698371"/>
          </a:xfrm>
          <a:prstGeom prst="rect">
            <a:avLst/>
          </a:prstGeom>
          <a:solidFill>
            <a:srgbClr val="DBBF82"/>
          </a:solidFill>
        </p:spPr>
      </p:sp>
      <p:sp>
        <p:nvSpPr>
          <p:cNvPr id="10" name="AutoShape 10"/>
          <p:cNvSpPr/>
          <p:nvPr/>
        </p:nvSpPr>
        <p:spPr>
          <a:xfrm>
            <a:off x="3411163" y="7948408"/>
            <a:ext cx="209656" cy="698371"/>
          </a:xfrm>
          <a:prstGeom prst="rect">
            <a:avLst/>
          </a:prstGeom>
          <a:solidFill>
            <a:srgbClr val="DBBF82"/>
          </a:solidFill>
        </p:spPr>
      </p:sp>
      <p:sp>
        <p:nvSpPr>
          <p:cNvPr id="11" name="TextBox 11"/>
          <p:cNvSpPr txBox="1"/>
          <p:nvPr/>
        </p:nvSpPr>
        <p:spPr>
          <a:xfrm>
            <a:off x="2714522" y="2034844"/>
            <a:ext cx="12940847" cy="1461278"/>
          </a:xfrm>
          <a:prstGeom prst="rect">
            <a:avLst/>
          </a:prstGeom>
        </p:spPr>
        <p:txBody>
          <a:bodyPr lIns="0" tIns="0" rIns="0" bIns="0" rtlCol="0" anchor="t">
            <a:spAutoFit/>
          </a:bodyPr>
          <a:lstStyle/>
          <a:p>
            <a:pPr algn="ctr">
              <a:lnSpc>
                <a:spcPts val="5497"/>
              </a:lnSpc>
            </a:pPr>
            <a:r>
              <a:rPr lang="en-US" sz="6544" spc="883">
                <a:solidFill>
                  <a:srgbClr val="FFF1D1"/>
                </a:solidFill>
                <a:latin typeface="Fredoka One"/>
              </a:rPr>
              <a:t>LEARNING OUTCOMES FOR STUDENTS</a:t>
            </a:r>
          </a:p>
        </p:txBody>
      </p:sp>
      <p:sp>
        <p:nvSpPr>
          <p:cNvPr id="12" name="TextBox 12"/>
          <p:cNvSpPr txBox="1"/>
          <p:nvPr/>
        </p:nvSpPr>
        <p:spPr>
          <a:xfrm>
            <a:off x="4751436" y="3819972"/>
            <a:ext cx="8478700" cy="380237"/>
          </a:xfrm>
          <a:prstGeom prst="rect">
            <a:avLst/>
          </a:prstGeom>
        </p:spPr>
        <p:txBody>
          <a:bodyPr lIns="0" tIns="0" rIns="0" bIns="0" rtlCol="0" anchor="t">
            <a:spAutoFit/>
          </a:bodyPr>
          <a:lstStyle/>
          <a:p>
            <a:pPr algn="ctr">
              <a:lnSpc>
                <a:spcPts val="2435"/>
              </a:lnSpc>
            </a:pPr>
            <a:r>
              <a:rPr lang="en-US" sz="2899" spc="391">
                <a:solidFill>
                  <a:srgbClr val="FFF1D1"/>
                </a:solidFill>
                <a:latin typeface="Anteb Bold"/>
              </a:rPr>
              <a:t>GOAL 1</a:t>
            </a:r>
          </a:p>
        </p:txBody>
      </p:sp>
      <p:sp>
        <p:nvSpPr>
          <p:cNvPr id="13" name="TextBox 13"/>
          <p:cNvSpPr txBox="1"/>
          <p:nvPr/>
        </p:nvSpPr>
        <p:spPr>
          <a:xfrm>
            <a:off x="2497709" y="5926455"/>
            <a:ext cx="3781003" cy="834390"/>
          </a:xfrm>
          <a:prstGeom prst="rect">
            <a:avLst/>
          </a:prstGeom>
        </p:spPr>
        <p:txBody>
          <a:bodyPr lIns="0" tIns="0" rIns="0" bIns="0" rtlCol="0" anchor="t">
            <a:spAutoFit/>
          </a:bodyPr>
          <a:lstStyle/>
          <a:p>
            <a:pPr>
              <a:lnSpc>
                <a:spcPts val="3359"/>
              </a:lnSpc>
              <a:spcBef>
                <a:spcPct val="0"/>
              </a:spcBef>
            </a:pPr>
            <a:r>
              <a:rPr lang="en-US" sz="2400">
                <a:solidFill>
                  <a:srgbClr val="FFF1D1"/>
                </a:solidFill>
                <a:latin typeface="Arimo Bold"/>
              </a:rPr>
              <a:t>ASK </a:t>
            </a:r>
            <a:r>
              <a:rPr lang="en-US" sz="2400">
                <a:solidFill>
                  <a:srgbClr val="FFF1D1"/>
                </a:solidFill>
                <a:latin typeface="Arimo"/>
              </a:rPr>
              <a:t>- identify a question or topic for literature search </a:t>
            </a:r>
          </a:p>
        </p:txBody>
      </p:sp>
      <p:sp>
        <p:nvSpPr>
          <p:cNvPr id="14" name="TextBox 14"/>
          <p:cNvSpPr txBox="1"/>
          <p:nvPr/>
        </p:nvSpPr>
        <p:spPr>
          <a:xfrm>
            <a:off x="2714522" y="4690469"/>
            <a:ext cx="12899902" cy="384810"/>
          </a:xfrm>
          <a:prstGeom prst="rect">
            <a:avLst/>
          </a:prstGeom>
        </p:spPr>
        <p:txBody>
          <a:bodyPr lIns="0" tIns="0" rIns="0" bIns="0" rtlCol="0" anchor="t">
            <a:spAutoFit/>
          </a:bodyPr>
          <a:lstStyle/>
          <a:p>
            <a:pPr>
              <a:lnSpc>
                <a:spcPts val="2520"/>
              </a:lnSpc>
            </a:pPr>
            <a:r>
              <a:rPr lang="en-US" sz="3000" spc="105">
                <a:solidFill>
                  <a:srgbClr val="FFF1D1"/>
                </a:solidFill>
                <a:latin typeface="Anteb Bold"/>
              </a:rPr>
              <a:t>STUDENTS WILL DEMONSTRATE IMPROVEMENTS IN THEIR ABILITY TO:</a:t>
            </a:r>
          </a:p>
        </p:txBody>
      </p:sp>
      <p:sp>
        <p:nvSpPr>
          <p:cNvPr id="15" name="TextBox 15"/>
          <p:cNvSpPr txBox="1"/>
          <p:nvPr/>
        </p:nvSpPr>
        <p:spPr>
          <a:xfrm>
            <a:off x="7744722" y="5926455"/>
            <a:ext cx="3781003" cy="834390"/>
          </a:xfrm>
          <a:prstGeom prst="rect">
            <a:avLst/>
          </a:prstGeom>
        </p:spPr>
        <p:txBody>
          <a:bodyPr lIns="0" tIns="0" rIns="0" bIns="0" rtlCol="0" anchor="t">
            <a:spAutoFit/>
          </a:bodyPr>
          <a:lstStyle/>
          <a:p>
            <a:pPr>
              <a:lnSpc>
                <a:spcPts val="3359"/>
              </a:lnSpc>
              <a:spcBef>
                <a:spcPct val="0"/>
              </a:spcBef>
            </a:pPr>
            <a:r>
              <a:rPr lang="en-US" sz="2400">
                <a:solidFill>
                  <a:srgbClr val="FFF1D1"/>
                </a:solidFill>
                <a:latin typeface="Arimo Bold"/>
              </a:rPr>
              <a:t>ACQUIRE</a:t>
            </a:r>
            <a:r>
              <a:rPr lang="en-US" sz="2400">
                <a:solidFill>
                  <a:srgbClr val="FFF1D1"/>
                </a:solidFill>
                <a:latin typeface="Arimo"/>
              </a:rPr>
              <a:t> - search for literature</a:t>
            </a:r>
          </a:p>
        </p:txBody>
      </p:sp>
      <p:sp>
        <p:nvSpPr>
          <p:cNvPr id="16" name="TextBox 16"/>
          <p:cNvSpPr txBox="1"/>
          <p:nvPr/>
        </p:nvSpPr>
        <p:spPr>
          <a:xfrm>
            <a:off x="12461610" y="5926455"/>
            <a:ext cx="3781003" cy="834390"/>
          </a:xfrm>
          <a:prstGeom prst="rect">
            <a:avLst/>
          </a:prstGeom>
        </p:spPr>
        <p:txBody>
          <a:bodyPr lIns="0" tIns="0" rIns="0" bIns="0" rtlCol="0" anchor="t">
            <a:spAutoFit/>
          </a:bodyPr>
          <a:lstStyle/>
          <a:p>
            <a:pPr>
              <a:lnSpc>
                <a:spcPts val="3359"/>
              </a:lnSpc>
              <a:spcBef>
                <a:spcPct val="0"/>
              </a:spcBef>
            </a:pPr>
            <a:r>
              <a:rPr lang="en-US" sz="2400">
                <a:solidFill>
                  <a:srgbClr val="FFF1D1"/>
                </a:solidFill>
                <a:latin typeface="Arimo Bold"/>
              </a:rPr>
              <a:t>APPRAISE</a:t>
            </a:r>
            <a:r>
              <a:rPr lang="en-US" sz="2400">
                <a:solidFill>
                  <a:srgbClr val="FFF1D1"/>
                </a:solidFill>
                <a:latin typeface="Arimo"/>
              </a:rPr>
              <a:t> - reduce bias in available literature</a:t>
            </a:r>
          </a:p>
        </p:txBody>
      </p:sp>
      <p:sp>
        <p:nvSpPr>
          <p:cNvPr id="17" name="TextBox 17"/>
          <p:cNvSpPr txBox="1"/>
          <p:nvPr/>
        </p:nvSpPr>
        <p:spPr>
          <a:xfrm>
            <a:off x="3963719" y="7781909"/>
            <a:ext cx="3781003" cy="1253490"/>
          </a:xfrm>
          <a:prstGeom prst="rect">
            <a:avLst/>
          </a:prstGeom>
        </p:spPr>
        <p:txBody>
          <a:bodyPr lIns="0" tIns="0" rIns="0" bIns="0" rtlCol="0" anchor="t">
            <a:spAutoFit/>
          </a:bodyPr>
          <a:lstStyle/>
          <a:p>
            <a:pPr>
              <a:lnSpc>
                <a:spcPts val="3359"/>
              </a:lnSpc>
              <a:spcBef>
                <a:spcPct val="0"/>
              </a:spcBef>
            </a:pPr>
            <a:r>
              <a:rPr lang="en-US" sz="2400">
                <a:solidFill>
                  <a:srgbClr val="FFF1D1"/>
                </a:solidFill>
                <a:latin typeface="Arimo Bold"/>
              </a:rPr>
              <a:t>APPLY </a:t>
            </a:r>
            <a:r>
              <a:rPr lang="en-US" sz="2400">
                <a:solidFill>
                  <a:srgbClr val="FFF1D1"/>
                </a:solidFill>
                <a:latin typeface="Arimo"/>
              </a:rPr>
              <a:t>- apply available literature to a question or topic</a:t>
            </a:r>
          </a:p>
        </p:txBody>
      </p:sp>
      <p:sp>
        <p:nvSpPr>
          <p:cNvPr id="18" name="TextBox 18"/>
          <p:cNvSpPr txBox="1"/>
          <p:nvPr/>
        </p:nvSpPr>
        <p:spPr>
          <a:xfrm>
            <a:off x="10137264" y="7781909"/>
            <a:ext cx="5413180" cy="1672590"/>
          </a:xfrm>
          <a:prstGeom prst="rect">
            <a:avLst/>
          </a:prstGeom>
        </p:spPr>
        <p:txBody>
          <a:bodyPr lIns="0" tIns="0" rIns="0" bIns="0" rtlCol="0" anchor="t">
            <a:spAutoFit/>
          </a:bodyPr>
          <a:lstStyle/>
          <a:p>
            <a:pPr>
              <a:lnSpc>
                <a:spcPts val="3359"/>
              </a:lnSpc>
              <a:spcBef>
                <a:spcPct val="0"/>
              </a:spcBef>
            </a:pPr>
            <a:r>
              <a:rPr lang="en-US" sz="2400">
                <a:solidFill>
                  <a:srgbClr val="FFF1D1"/>
                </a:solidFill>
                <a:latin typeface="Arimo Bold"/>
              </a:rPr>
              <a:t>ASSESS</a:t>
            </a:r>
            <a:r>
              <a:rPr lang="en-US" sz="2400">
                <a:solidFill>
                  <a:srgbClr val="FFF1D1"/>
                </a:solidFill>
                <a:latin typeface="Arimo"/>
              </a:rPr>
              <a:t> - formulate a recommendation or hypothesis based on the application of available research to a question or topic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179351" y="3901644"/>
            <a:ext cx="13622871" cy="4996953"/>
          </a:xfrm>
          <a:prstGeom prst="rect">
            <a:avLst/>
          </a:prstGeom>
        </p:spPr>
      </p:pic>
      <p:pic>
        <p:nvPicPr>
          <p:cNvPr id="3" name="Picture 3"/>
          <p:cNvPicPr>
            <a:picLocks noChangeAspect="1"/>
          </p:cNvPicPr>
          <p:nvPr/>
        </p:nvPicPr>
        <p:blipFill>
          <a:blip r:embed="rId3"/>
          <a:srcRect/>
          <a:stretch>
            <a:fillRect/>
          </a:stretch>
        </p:blipFill>
        <p:spPr>
          <a:xfrm>
            <a:off x="8346350" y="252903"/>
            <a:ext cx="1288874" cy="1288874"/>
          </a:xfrm>
          <a:prstGeom prst="rect">
            <a:avLst/>
          </a:prstGeom>
        </p:spPr>
      </p:pic>
      <p:sp>
        <p:nvSpPr>
          <p:cNvPr id="4" name="TextBox 4"/>
          <p:cNvSpPr txBox="1"/>
          <p:nvPr/>
        </p:nvSpPr>
        <p:spPr>
          <a:xfrm>
            <a:off x="2861376" y="2184511"/>
            <a:ext cx="12940847" cy="1461278"/>
          </a:xfrm>
          <a:prstGeom prst="rect">
            <a:avLst/>
          </a:prstGeom>
        </p:spPr>
        <p:txBody>
          <a:bodyPr lIns="0" tIns="0" rIns="0" bIns="0" rtlCol="0" anchor="t">
            <a:spAutoFit/>
          </a:bodyPr>
          <a:lstStyle/>
          <a:p>
            <a:pPr algn="ctr">
              <a:lnSpc>
                <a:spcPts val="5497"/>
              </a:lnSpc>
            </a:pPr>
            <a:r>
              <a:rPr lang="en-US" sz="6544" spc="883">
                <a:solidFill>
                  <a:srgbClr val="FFF1D1"/>
                </a:solidFill>
                <a:latin typeface="Fredoka One"/>
              </a:rPr>
              <a:t>LEARNING OUTCOMES FOR STUDENTS</a:t>
            </a:r>
          </a:p>
        </p:txBody>
      </p:sp>
      <p:sp>
        <p:nvSpPr>
          <p:cNvPr id="5" name="TextBox 5"/>
          <p:cNvSpPr txBox="1"/>
          <p:nvPr/>
        </p:nvSpPr>
        <p:spPr>
          <a:xfrm>
            <a:off x="4751436" y="3958794"/>
            <a:ext cx="8478700" cy="380237"/>
          </a:xfrm>
          <a:prstGeom prst="rect">
            <a:avLst/>
          </a:prstGeom>
        </p:spPr>
        <p:txBody>
          <a:bodyPr lIns="0" tIns="0" rIns="0" bIns="0" rtlCol="0" anchor="t">
            <a:spAutoFit/>
          </a:bodyPr>
          <a:lstStyle/>
          <a:p>
            <a:pPr algn="ctr">
              <a:lnSpc>
                <a:spcPts val="2435"/>
              </a:lnSpc>
            </a:pPr>
            <a:r>
              <a:rPr lang="en-US" sz="2899" spc="391">
                <a:solidFill>
                  <a:srgbClr val="FFF1D1"/>
                </a:solidFill>
                <a:latin typeface="Anteb Bold"/>
              </a:rPr>
              <a:t>GOAL 1 VISUAL</a:t>
            </a:r>
          </a:p>
        </p:txBody>
      </p:sp>
      <p:grpSp>
        <p:nvGrpSpPr>
          <p:cNvPr id="6" name="Group 6"/>
          <p:cNvGrpSpPr/>
          <p:nvPr/>
        </p:nvGrpSpPr>
        <p:grpSpPr>
          <a:xfrm>
            <a:off x="13090458" y="-1147081"/>
            <a:ext cx="2347167" cy="1895102"/>
            <a:chOff x="0" y="0"/>
            <a:chExt cx="6350000" cy="5126990"/>
          </a:xfrm>
        </p:grpSpPr>
        <p:sp>
          <p:nvSpPr>
            <p:cNvPr id="7" name="Freeform 7"/>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FDE59"/>
            </a:solidFill>
          </p:spPr>
        </p:sp>
      </p:grpSp>
      <p:grpSp>
        <p:nvGrpSpPr>
          <p:cNvPr id="8" name="Group 8"/>
          <p:cNvGrpSpPr/>
          <p:nvPr/>
        </p:nvGrpSpPr>
        <p:grpSpPr>
          <a:xfrm>
            <a:off x="14720360" y="-1065026"/>
            <a:ext cx="2347167" cy="1895102"/>
            <a:chOff x="0" y="0"/>
            <a:chExt cx="6350000" cy="5126990"/>
          </a:xfrm>
        </p:grpSpPr>
        <p:sp>
          <p:nvSpPr>
            <p:cNvPr id="9" name="Freeform 9"/>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DDDCD9"/>
            </a:solidFill>
          </p:spPr>
        </p:sp>
      </p:grpSp>
      <p:grpSp>
        <p:nvGrpSpPr>
          <p:cNvPr id="10" name="Group 10"/>
          <p:cNvGrpSpPr/>
          <p:nvPr/>
        </p:nvGrpSpPr>
        <p:grpSpPr>
          <a:xfrm>
            <a:off x="16466631" y="-1065026"/>
            <a:ext cx="2347167" cy="1895102"/>
            <a:chOff x="0" y="0"/>
            <a:chExt cx="6350000" cy="5126990"/>
          </a:xfrm>
        </p:grpSpPr>
        <p:sp>
          <p:nvSpPr>
            <p:cNvPr id="11" name="Freeform 11"/>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E88053"/>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82783" y="-1831948"/>
            <a:ext cx="4114800" cy="411480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35449" y="8229600"/>
            <a:ext cx="4114800" cy="4114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sp>
        <p:nvSpPr>
          <p:cNvPr id="2" name="AutoShape 2"/>
          <p:cNvSpPr/>
          <p:nvPr/>
        </p:nvSpPr>
        <p:spPr>
          <a:xfrm>
            <a:off x="18168212" y="-117474"/>
            <a:ext cx="239576" cy="10687744"/>
          </a:xfrm>
          <a:prstGeom prst="rect">
            <a:avLst/>
          </a:prstGeom>
          <a:solidFill>
            <a:srgbClr val="DBBF82"/>
          </a:solidFill>
        </p:spPr>
      </p:sp>
      <p:sp>
        <p:nvSpPr>
          <p:cNvPr id="3" name="AutoShape 3"/>
          <p:cNvSpPr/>
          <p:nvPr/>
        </p:nvSpPr>
        <p:spPr>
          <a:xfrm>
            <a:off x="-119788" y="-117474"/>
            <a:ext cx="239576" cy="10687744"/>
          </a:xfrm>
          <a:prstGeom prst="rect">
            <a:avLst/>
          </a:prstGeom>
          <a:solidFill>
            <a:srgbClr val="DBBF82"/>
          </a:solidFill>
        </p:spPr>
      </p:sp>
      <p:sp>
        <p:nvSpPr>
          <p:cNvPr id="4" name="AutoShape 4"/>
          <p:cNvSpPr/>
          <p:nvPr/>
        </p:nvSpPr>
        <p:spPr>
          <a:xfrm>
            <a:off x="3518705" y="6280433"/>
            <a:ext cx="209656" cy="698371"/>
          </a:xfrm>
          <a:prstGeom prst="rect">
            <a:avLst/>
          </a:prstGeom>
          <a:solidFill>
            <a:srgbClr val="DBBF82"/>
          </a:solidFill>
        </p:spPr>
      </p:sp>
      <p:pic>
        <p:nvPicPr>
          <p:cNvPr id="5" name="Picture 5"/>
          <p:cNvPicPr>
            <a:picLocks noChangeAspect="1"/>
          </p:cNvPicPr>
          <p:nvPr/>
        </p:nvPicPr>
        <p:blipFill>
          <a:blip r:embed="rId2"/>
          <a:srcRect/>
          <a:stretch>
            <a:fillRect/>
          </a:stretch>
        </p:blipFill>
        <p:spPr>
          <a:xfrm>
            <a:off x="8346350" y="252903"/>
            <a:ext cx="1288874" cy="1288874"/>
          </a:xfrm>
          <a:prstGeom prst="rect">
            <a:avLst/>
          </a:prstGeom>
        </p:spPr>
      </p:pic>
      <p:sp>
        <p:nvSpPr>
          <p:cNvPr id="6" name="TextBox 6"/>
          <p:cNvSpPr txBox="1"/>
          <p:nvPr/>
        </p:nvSpPr>
        <p:spPr>
          <a:xfrm>
            <a:off x="2673577" y="2326066"/>
            <a:ext cx="12940847" cy="1461278"/>
          </a:xfrm>
          <a:prstGeom prst="rect">
            <a:avLst/>
          </a:prstGeom>
        </p:spPr>
        <p:txBody>
          <a:bodyPr lIns="0" tIns="0" rIns="0" bIns="0" rtlCol="0" anchor="t">
            <a:spAutoFit/>
          </a:bodyPr>
          <a:lstStyle/>
          <a:p>
            <a:pPr algn="ctr">
              <a:lnSpc>
                <a:spcPts val="5497"/>
              </a:lnSpc>
            </a:pPr>
            <a:r>
              <a:rPr lang="en-US" sz="6544" spc="883">
                <a:solidFill>
                  <a:srgbClr val="FFF1D1"/>
                </a:solidFill>
                <a:latin typeface="Fredoka One"/>
              </a:rPr>
              <a:t>LEARNING OUTCOMES FOR FACULTY</a:t>
            </a:r>
          </a:p>
        </p:txBody>
      </p:sp>
      <p:sp>
        <p:nvSpPr>
          <p:cNvPr id="7" name="TextBox 7"/>
          <p:cNvSpPr txBox="1"/>
          <p:nvPr/>
        </p:nvSpPr>
        <p:spPr>
          <a:xfrm>
            <a:off x="4751436" y="4043276"/>
            <a:ext cx="8478700" cy="380237"/>
          </a:xfrm>
          <a:prstGeom prst="rect">
            <a:avLst/>
          </a:prstGeom>
        </p:spPr>
        <p:txBody>
          <a:bodyPr lIns="0" tIns="0" rIns="0" bIns="0" rtlCol="0" anchor="t">
            <a:spAutoFit/>
          </a:bodyPr>
          <a:lstStyle/>
          <a:p>
            <a:pPr algn="ctr">
              <a:lnSpc>
                <a:spcPts val="2435"/>
              </a:lnSpc>
            </a:pPr>
            <a:r>
              <a:rPr lang="en-US" sz="2899" spc="391">
                <a:solidFill>
                  <a:srgbClr val="FFF1D1"/>
                </a:solidFill>
                <a:latin typeface="Anteb Bold"/>
              </a:rPr>
              <a:t>GOAL 2</a:t>
            </a:r>
          </a:p>
        </p:txBody>
      </p:sp>
      <p:sp>
        <p:nvSpPr>
          <p:cNvPr id="8" name="TextBox 8"/>
          <p:cNvSpPr txBox="1"/>
          <p:nvPr/>
        </p:nvSpPr>
        <p:spPr>
          <a:xfrm>
            <a:off x="3728361" y="6194708"/>
            <a:ext cx="11886062" cy="688975"/>
          </a:xfrm>
          <a:prstGeom prst="rect">
            <a:avLst/>
          </a:prstGeom>
        </p:spPr>
        <p:txBody>
          <a:bodyPr lIns="0" tIns="0" rIns="0" bIns="0" rtlCol="0" anchor="t">
            <a:spAutoFit/>
          </a:bodyPr>
          <a:lstStyle/>
          <a:p>
            <a:pPr>
              <a:lnSpc>
                <a:spcPts val="5599"/>
              </a:lnSpc>
              <a:spcBef>
                <a:spcPct val="0"/>
              </a:spcBef>
            </a:pPr>
            <a:r>
              <a:rPr lang="en-US" sz="3999">
                <a:solidFill>
                  <a:srgbClr val="FFF1D1"/>
                </a:solidFill>
                <a:latin typeface="Arimo"/>
              </a:rPr>
              <a:t> Assess students' use of evidence in their courses</a:t>
            </a:r>
          </a:p>
        </p:txBody>
      </p:sp>
      <p:sp>
        <p:nvSpPr>
          <p:cNvPr id="9" name="TextBox 9"/>
          <p:cNvSpPr txBox="1"/>
          <p:nvPr/>
        </p:nvSpPr>
        <p:spPr>
          <a:xfrm>
            <a:off x="3221324" y="4916211"/>
            <a:ext cx="12393100" cy="384810"/>
          </a:xfrm>
          <a:prstGeom prst="rect">
            <a:avLst/>
          </a:prstGeom>
        </p:spPr>
        <p:txBody>
          <a:bodyPr lIns="0" tIns="0" rIns="0" bIns="0" rtlCol="0" anchor="t">
            <a:spAutoFit/>
          </a:bodyPr>
          <a:lstStyle/>
          <a:p>
            <a:pPr>
              <a:lnSpc>
                <a:spcPts val="2520"/>
              </a:lnSpc>
            </a:pPr>
            <a:r>
              <a:rPr lang="en-US" sz="3000" spc="105">
                <a:solidFill>
                  <a:srgbClr val="FFF1D1"/>
                </a:solidFill>
                <a:latin typeface="Anteb Bold"/>
              </a:rPr>
              <a:t>FACULTY WILL DEMONSTRATE IMPROVEMENTS IN THEIR ABILITY TO:</a:t>
            </a:r>
          </a:p>
        </p:txBody>
      </p:sp>
      <p:pic>
        <p:nvPicPr>
          <p:cNvPr id="10" name="Picture 10"/>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86031" y="60037"/>
            <a:ext cx="9738353" cy="9578998"/>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72603">
            <a:off x="-2177188" y="7814951"/>
            <a:ext cx="4114800" cy="4114800"/>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82783" y="-1831948"/>
            <a:ext cx="4114800" cy="4114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18395" y="572199"/>
            <a:ext cx="995643" cy="942127"/>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8979" y="8770635"/>
            <a:ext cx="995643" cy="9421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00324" y="8279722"/>
            <a:ext cx="4114800" cy="41148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82783" y="-1831948"/>
            <a:ext cx="4114800" cy="4114800"/>
          </a:xfrm>
          <a:prstGeom prst="rect">
            <a:avLst/>
          </a:prstGeom>
        </p:spPr>
      </p:pic>
      <p:sp>
        <p:nvSpPr>
          <p:cNvPr id="6" name="AutoShape 6"/>
          <p:cNvSpPr/>
          <p:nvPr/>
        </p:nvSpPr>
        <p:spPr>
          <a:xfrm>
            <a:off x="7060657" y="5547058"/>
            <a:ext cx="4166685" cy="1191374"/>
          </a:xfrm>
          <a:prstGeom prst="rect">
            <a:avLst/>
          </a:prstGeom>
          <a:solidFill>
            <a:srgbClr val="69588A"/>
          </a:solidFill>
        </p:spPr>
      </p:sp>
      <p:sp>
        <p:nvSpPr>
          <p:cNvPr id="7" name="AutoShape 7"/>
          <p:cNvSpPr/>
          <p:nvPr/>
        </p:nvSpPr>
        <p:spPr>
          <a:xfrm>
            <a:off x="1326749" y="3166014"/>
            <a:ext cx="4796949" cy="1191374"/>
          </a:xfrm>
          <a:prstGeom prst="rect">
            <a:avLst/>
          </a:prstGeom>
          <a:solidFill>
            <a:srgbClr val="69588A"/>
          </a:solidFill>
        </p:spPr>
      </p:sp>
      <p:sp>
        <p:nvSpPr>
          <p:cNvPr id="8" name="AutoShape 8"/>
          <p:cNvSpPr/>
          <p:nvPr/>
        </p:nvSpPr>
        <p:spPr>
          <a:xfrm>
            <a:off x="12794566" y="3166014"/>
            <a:ext cx="4731859" cy="1191374"/>
          </a:xfrm>
          <a:prstGeom prst="rect">
            <a:avLst/>
          </a:prstGeom>
          <a:solidFill>
            <a:srgbClr val="69588A"/>
          </a:solidFill>
        </p:spPr>
      </p:sp>
      <p:sp>
        <p:nvSpPr>
          <p:cNvPr id="9" name="AutoShape 9"/>
          <p:cNvSpPr/>
          <p:nvPr/>
        </p:nvSpPr>
        <p:spPr>
          <a:xfrm rot="2253372">
            <a:off x="5269794" y="4932398"/>
            <a:ext cx="2050323" cy="0"/>
          </a:xfrm>
          <a:prstGeom prst="line">
            <a:avLst/>
          </a:prstGeom>
          <a:ln w="47625" cap="flat">
            <a:solidFill>
              <a:srgbClr val="15616D"/>
            </a:solidFill>
            <a:prstDash val="solid"/>
            <a:headEnd type="none" w="sm" len="sm"/>
            <a:tailEnd type="none" w="sm" len="sm"/>
          </a:ln>
        </p:spPr>
      </p:sp>
      <p:sp>
        <p:nvSpPr>
          <p:cNvPr id="10" name="AutoShape 10"/>
          <p:cNvSpPr/>
          <p:nvPr/>
        </p:nvSpPr>
        <p:spPr>
          <a:xfrm rot="-2284427">
            <a:off x="10897099" y="4896512"/>
            <a:ext cx="2290293" cy="0"/>
          </a:xfrm>
          <a:prstGeom prst="line">
            <a:avLst/>
          </a:prstGeom>
          <a:ln w="47625" cap="flat">
            <a:solidFill>
              <a:srgbClr val="15616D"/>
            </a:solidFill>
            <a:prstDash val="solid"/>
            <a:headEnd type="none" w="sm" len="sm"/>
            <a:tailEnd type="none" w="sm" len="sm"/>
          </a:ln>
        </p:spPr>
      </p:sp>
      <p:sp>
        <p:nvSpPr>
          <p:cNvPr id="11" name="AutoShape 11"/>
          <p:cNvSpPr/>
          <p:nvPr/>
        </p:nvSpPr>
        <p:spPr>
          <a:xfrm rot="-2284427">
            <a:off x="-553839" y="4896512"/>
            <a:ext cx="2290293" cy="0"/>
          </a:xfrm>
          <a:prstGeom prst="line">
            <a:avLst/>
          </a:prstGeom>
          <a:ln w="47625" cap="flat">
            <a:solidFill>
              <a:srgbClr val="15616D"/>
            </a:solidFill>
            <a:prstDash val="solid"/>
            <a:headEnd type="none" w="sm" len="sm"/>
            <a:tailEnd type="none" w="sm" len="sm"/>
          </a:ln>
        </p:spPr>
      </p:sp>
      <p:pic>
        <p:nvPicPr>
          <p:cNvPr id="12" name="Picture 12"/>
          <p:cNvPicPr>
            <a:picLocks noChangeAspect="1"/>
          </p:cNvPicPr>
          <p:nvPr/>
        </p:nvPicPr>
        <p:blipFill>
          <a:blip r:embed="rId6"/>
          <a:srcRect/>
          <a:stretch>
            <a:fillRect/>
          </a:stretch>
        </p:blipFill>
        <p:spPr>
          <a:xfrm>
            <a:off x="7060657" y="7851097"/>
            <a:ext cx="3752912" cy="2081615"/>
          </a:xfrm>
          <a:prstGeom prst="rect">
            <a:avLst/>
          </a:prstGeom>
        </p:spPr>
      </p:pic>
      <p:pic>
        <p:nvPicPr>
          <p:cNvPr id="13" name="Picture 13"/>
          <p:cNvPicPr>
            <a:picLocks noChangeAspect="1"/>
          </p:cNvPicPr>
          <p:nvPr/>
        </p:nvPicPr>
        <p:blipFill>
          <a:blip r:embed="rId7"/>
          <a:srcRect/>
          <a:stretch>
            <a:fillRect/>
          </a:stretch>
        </p:blipFill>
        <p:spPr>
          <a:xfrm>
            <a:off x="8292677" y="225452"/>
            <a:ext cx="1288874" cy="1288874"/>
          </a:xfrm>
          <a:prstGeom prst="rect">
            <a:avLst/>
          </a:prstGeom>
        </p:spPr>
      </p:pic>
      <p:sp>
        <p:nvSpPr>
          <p:cNvPr id="14" name="TextBox 14"/>
          <p:cNvSpPr txBox="1"/>
          <p:nvPr/>
        </p:nvSpPr>
        <p:spPr>
          <a:xfrm>
            <a:off x="3402195" y="1685776"/>
            <a:ext cx="11483611" cy="1916887"/>
          </a:xfrm>
          <a:prstGeom prst="rect">
            <a:avLst/>
          </a:prstGeom>
        </p:spPr>
        <p:txBody>
          <a:bodyPr lIns="0" tIns="0" rIns="0" bIns="0" rtlCol="0" anchor="t">
            <a:spAutoFit/>
          </a:bodyPr>
          <a:lstStyle/>
          <a:p>
            <a:pPr algn="ctr">
              <a:lnSpc>
                <a:spcPts val="7353"/>
              </a:lnSpc>
            </a:pPr>
            <a:r>
              <a:rPr lang="en-US" sz="7580">
                <a:solidFill>
                  <a:srgbClr val="4C5270"/>
                </a:solidFill>
                <a:latin typeface="Montserrat Extra-Bold"/>
              </a:rPr>
              <a:t>IMPLEMENTATION PLAN</a:t>
            </a:r>
          </a:p>
        </p:txBody>
      </p:sp>
      <p:sp>
        <p:nvSpPr>
          <p:cNvPr id="15" name="TextBox 15"/>
          <p:cNvSpPr txBox="1"/>
          <p:nvPr/>
        </p:nvSpPr>
        <p:spPr>
          <a:xfrm>
            <a:off x="6844528" y="5774445"/>
            <a:ext cx="4382815" cy="669925"/>
          </a:xfrm>
          <a:prstGeom prst="rect">
            <a:avLst/>
          </a:prstGeom>
        </p:spPr>
        <p:txBody>
          <a:bodyPr lIns="0" tIns="0" rIns="0" bIns="0" rtlCol="0" anchor="t">
            <a:spAutoFit/>
          </a:bodyPr>
          <a:lstStyle/>
          <a:p>
            <a:pPr algn="ctr">
              <a:lnSpc>
                <a:spcPts val="5599"/>
              </a:lnSpc>
            </a:pPr>
            <a:r>
              <a:rPr lang="en-US" sz="3999">
                <a:solidFill>
                  <a:srgbClr val="FFFFFF"/>
                </a:solidFill>
                <a:latin typeface="Montserrat Semi-Bold"/>
              </a:rPr>
              <a:t>QEP Success</a:t>
            </a:r>
          </a:p>
        </p:txBody>
      </p:sp>
      <p:sp>
        <p:nvSpPr>
          <p:cNvPr id="16" name="TextBox 16"/>
          <p:cNvSpPr txBox="1"/>
          <p:nvPr/>
        </p:nvSpPr>
        <p:spPr>
          <a:xfrm>
            <a:off x="12528156" y="3393401"/>
            <a:ext cx="5264680" cy="669925"/>
          </a:xfrm>
          <a:prstGeom prst="rect">
            <a:avLst/>
          </a:prstGeom>
        </p:spPr>
        <p:txBody>
          <a:bodyPr lIns="0" tIns="0" rIns="0" bIns="0" rtlCol="0" anchor="t">
            <a:spAutoFit/>
          </a:bodyPr>
          <a:lstStyle/>
          <a:p>
            <a:pPr algn="ctr">
              <a:lnSpc>
                <a:spcPts val="5599"/>
              </a:lnSpc>
            </a:pPr>
            <a:r>
              <a:rPr lang="en-US" sz="3999">
                <a:solidFill>
                  <a:srgbClr val="FFFFFF"/>
                </a:solidFill>
                <a:latin typeface="Montserrat Semi-Bold Bold"/>
              </a:rPr>
              <a:t>University Wide</a:t>
            </a:r>
          </a:p>
        </p:txBody>
      </p:sp>
      <p:sp>
        <p:nvSpPr>
          <p:cNvPr id="17" name="TextBox 17"/>
          <p:cNvSpPr txBox="1"/>
          <p:nvPr/>
        </p:nvSpPr>
        <p:spPr>
          <a:xfrm>
            <a:off x="916464" y="3393401"/>
            <a:ext cx="5378492" cy="669925"/>
          </a:xfrm>
          <a:prstGeom prst="rect">
            <a:avLst/>
          </a:prstGeom>
        </p:spPr>
        <p:txBody>
          <a:bodyPr lIns="0" tIns="0" rIns="0" bIns="0" rtlCol="0" anchor="t">
            <a:spAutoFit/>
          </a:bodyPr>
          <a:lstStyle/>
          <a:p>
            <a:pPr algn="ctr">
              <a:lnSpc>
                <a:spcPts val="5599"/>
              </a:lnSpc>
            </a:pPr>
            <a:r>
              <a:rPr lang="en-US" sz="3999">
                <a:solidFill>
                  <a:srgbClr val="FFFFFF"/>
                </a:solidFill>
                <a:latin typeface="Montserrat Semi-Bold Bold"/>
              </a:rPr>
              <a:t>Course Specific</a:t>
            </a:r>
          </a:p>
        </p:txBody>
      </p:sp>
      <p:sp>
        <p:nvSpPr>
          <p:cNvPr id="18" name="TextBox 18"/>
          <p:cNvSpPr txBox="1"/>
          <p:nvPr/>
        </p:nvSpPr>
        <p:spPr>
          <a:xfrm>
            <a:off x="1066800" y="4814588"/>
            <a:ext cx="4843605" cy="1748536"/>
          </a:xfrm>
          <a:prstGeom prst="rect">
            <a:avLst/>
          </a:prstGeom>
        </p:spPr>
        <p:txBody>
          <a:bodyPr lIns="0" tIns="0" rIns="0" bIns="0" rtlCol="0" anchor="t">
            <a:spAutoFit/>
          </a:bodyPr>
          <a:lstStyle/>
          <a:p>
            <a:pPr algn="ctr">
              <a:lnSpc>
                <a:spcPts val="3302"/>
              </a:lnSpc>
            </a:pPr>
            <a:r>
              <a:rPr lang="en-US" sz="2600" spc="52">
                <a:solidFill>
                  <a:srgbClr val="000000"/>
                </a:solidFill>
                <a:latin typeface="Arimo"/>
              </a:rPr>
              <a:t>QEP Signature Assignment</a:t>
            </a:r>
          </a:p>
          <a:p>
            <a:pPr algn="ctr">
              <a:lnSpc>
                <a:spcPts val="3810"/>
              </a:lnSpc>
            </a:pPr>
            <a:r>
              <a:rPr lang="en-US" sz="3000" spc="60">
                <a:solidFill>
                  <a:srgbClr val="000000"/>
                </a:solidFill>
                <a:latin typeface="Arimo Bold"/>
              </a:rPr>
              <a:t>QEP Signature Course</a:t>
            </a:r>
          </a:p>
          <a:p>
            <a:pPr algn="ctr">
              <a:lnSpc>
                <a:spcPts val="3302"/>
              </a:lnSpc>
            </a:pPr>
            <a:r>
              <a:rPr lang="en-US" sz="2600" spc="52">
                <a:solidFill>
                  <a:srgbClr val="000000"/>
                </a:solidFill>
                <a:latin typeface="Arimo"/>
              </a:rPr>
              <a:t>QEP Student Workshops &amp; Resources</a:t>
            </a:r>
          </a:p>
        </p:txBody>
      </p:sp>
      <p:sp>
        <p:nvSpPr>
          <p:cNvPr id="19" name="TextBox 19"/>
          <p:cNvSpPr txBox="1"/>
          <p:nvPr/>
        </p:nvSpPr>
        <p:spPr>
          <a:xfrm>
            <a:off x="7122173" y="7279216"/>
            <a:ext cx="4166685" cy="333756"/>
          </a:xfrm>
          <a:prstGeom prst="rect">
            <a:avLst/>
          </a:prstGeom>
        </p:spPr>
        <p:txBody>
          <a:bodyPr lIns="0" tIns="0" rIns="0" bIns="0" rtlCol="0" anchor="t">
            <a:spAutoFit/>
          </a:bodyPr>
          <a:lstStyle/>
          <a:p>
            <a:pPr algn="ctr">
              <a:lnSpc>
                <a:spcPts val="2667"/>
              </a:lnSpc>
            </a:pPr>
            <a:r>
              <a:rPr lang="en-US" sz="2100" spc="42">
                <a:solidFill>
                  <a:srgbClr val="000000"/>
                </a:solidFill>
                <a:latin typeface="Arimo"/>
              </a:rPr>
              <a:t>YEAH!!</a:t>
            </a:r>
          </a:p>
        </p:txBody>
      </p:sp>
      <p:sp>
        <p:nvSpPr>
          <p:cNvPr id="20" name="TextBox 20"/>
          <p:cNvSpPr txBox="1"/>
          <p:nvPr/>
        </p:nvSpPr>
        <p:spPr>
          <a:xfrm>
            <a:off x="12263986" y="5061340"/>
            <a:ext cx="5793019" cy="2942082"/>
          </a:xfrm>
          <a:prstGeom prst="rect">
            <a:avLst/>
          </a:prstGeom>
        </p:spPr>
        <p:txBody>
          <a:bodyPr lIns="0" tIns="0" rIns="0" bIns="0" rtlCol="0" anchor="t">
            <a:spAutoFit/>
          </a:bodyPr>
          <a:lstStyle/>
          <a:p>
            <a:pPr algn="ctr">
              <a:lnSpc>
                <a:spcPts val="3354"/>
              </a:lnSpc>
            </a:pPr>
            <a:r>
              <a:rPr lang="en-US" sz="2600" spc="52">
                <a:solidFill>
                  <a:srgbClr val="000000"/>
                </a:solidFill>
                <a:latin typeface="Arimo"/>
              </a:rPr>
              <a:t>Faculty &amp; Student Kickoff</a:t>
            </a:r>
          </a:p>
          <a:p>
            <a:pPr algn="ctr">
              <a:lnSpc>
                <a:spcPts val="3354"/>
              </a:lnSpc>
            </a:pPr>
            <a:r>
              <a:rPr lang="en-US" sz="2600" spc="52">
                <a:solidFill>
                  <a:srgbClr val="000000"/>
                </a:solidFill>
                <a:latin typeface="Arimo"/>
              </a:rPr>
              <a:t>QEP Student Guest Speakers</a:t>
            </a:r>
          </a:p>
          <a:p>
            <a:pPr algn="ctr">
              <a:lnSpc>
                <a:spcPts val="3354"/>
              </a:lnSpc>
            </a:pPr>
            <a:r>
              <a:rPr lang="en-US" sz="2600" spc="52">
                <a:solidFill>
                  <a:srgbClr val="000000"/>
                </a:solidFill>
                <a:latin typeface="Arimo"/>
              </a:rPr>
              <a:t>Faculty Development Series</a:t>
            </a:r>
          </a:p>
          <a:p>
            <a:pPr algn="ctr">
              <a:lnSpc>
                <a:spcPts val="3354"/>
              </a:lnSpc>
            </a:pPr>
            <a:r>
              <a:rPr lang="en-US" sz="2600" spc="52">
                <a:solidFill>
                  <a:srgbClr val="000000"/>
                </a:solidFill>
                <a:latin typeface="Arimo"/>
              </a:rPr>
              <a:t>Faculty Development Guest Speaker</a:t>
            </a:r>
          </a:p>
          <a:p>
            <a:pPr algn="ctr">
              <a:lnSpc>
                <a:spcPts val="3354"/>
              </a:lnSpc>
            </a:pPr>
            <a:r>
              <a:rPr lang="en-US" sz="2600" spc="52">
                <a:solidFill>
                  <a:srgbClr val="000000"/>
                </a:solidFill>
                <a:latin typeface="Arimo"/>
              </a:rPr>
              <a:t>Faculty Conference Funding</a:t>
            </a:r>
          </a:p>
          <a:p>
            <a:pPr algn="ctr">
              <a:lnSpc>
                <a:spcPts val="3354"/>
              </a:lnSpc>
            </a:pPr>
            <a:r>
              <a:rPr lang="en-US" sz="2600" spc="52">
                <a:solidFill>
                  <a:srgbClr val="000000"/>
                </a:solidFill>
                <a:latin typeface="Arimo"/>
              </a:rPr>
              <a:t>BLKBD-2000 Faculty Module</a:t>
            </a:r>
          </a:p>
          <a:p>
            <a:pPr algn="ctr">
              <a:lnSpc>
                <a:spcPts val="3354"/>
              </a:lnSpc>
            </a:pPr>
            <a:r>
              <a:rPr lang="en-US" sz="2600" spc="52">
                <a:solidFill>
                  <a:srgbClr val="000000"/>
                </a:solidFill>
                <a:latin typeface="Arimo"/>
              </a:rPr>
              <a:t>Infusion into Campus Events</a:t>
            </a:r>
          </a:p>
        </p:txBody>
      </p:sp>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56638" y="-2236854"/>
            <a:ext cx="4114800" cy="4114800"/>
          </a:xfrm>
          <a:prstGeom prst="rect">
            <a:avLst/>
          </a:prstGeom>
        </p:spPr>
      </p:pic>
      <p:sp>
        <p:nvSpPr>
          <p:cNvPr id="22" name="AutoShape 22"/>
          <p:cNvSpPr/>
          <p:nvPr/>
        </p:nvSpPr>
        <p:spPr>
          <a:xfrm rot="2270103">
            <a:off x="17142853" y="4760742"/>
            <a:ext cx="2290293" cy="0"/>
          </a:xfrm>
          <a:prstGeom prst="line">
            <a:avLst/>
          </a:prstGeom>
          <a:ln w="47625" cap="flat">
            <a:solidFill>
              <a:srgbClr val="15616D"/>
            </a:solidFill>
            <a:prstDash val="solid"/>
            <a:headEnd type="none" w="sm" len="sm"/>
            <a:tailEnd type="none" w="sm" len="sm"/>
          </a:ln>
        </p:spPr>
      </p:sp>
      <p:grpSp>
        <p:nvGrpSpPr>
          <p:cNvPr id="23" name="Group 23"/>
          <p:cNvGrpSpPr/>
          <p:nvPr/>
        </p:nvGrpSpPr>
        <p:grpSpPr>
          <a:xfrm>
            <a:off x="13090458" y="-1147081"/>
            <a:ext cx="2347167" cy="1895102"/>
            <a:chOff x="0" y="0"/>
            <a:chExt cx="6350000" cy="5126990"/>
          </a:xfrm>
        </p:grpSpPr>
        <p:sp>
          <p:nvSpPr>
            <p:cNvPr id="24" name="Freeform 24"/>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FDE59"/>
            </a:solidFill>
          </p:spPr>
        </p:sp>
      </p:grpSp>
      <p:grpSp>
        <p:nvGrpSpPr>
          <p:cNvPr id="25" name="Group 25"/>
          <p:cNvGrpSpPr/>
          <p:nvPr/>
        </p:nvGrpSpPr>
        <p:grpSpPr>
          <a:xfrm>
            <a:off x="14720360" y="-1065026"/>
            <a:ext cx="2347167" cy="1895102"/>
            <a:chOff x="0" y="0"/>
            <a:chExt cx="6350000" cy="5126990"/>
          </a:xfrm>
        </p:grpSpPr>
        <p:sp>
          <p:nvSpPr>
            <p:cNvPr id="26" name="Freeform 26"/>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DDDCD9"/>
            </a:solidFill>
          </p:spPr>
        </p:sp>
      </p:grpSp>
      <p:grpSp>
        <p:nvGrpSpPr>
          <p:cNvPr id="27" name="Group 27"/>
          <p:cNvGrpSpPr/>
          <p:nvPr/>
        </p:nvGrpSpPr>
        <p:grpSpPr>
          <a:xfrm>
            <a:off x="16466631" y="-1065026"/>
            <a:ext cx="2347167" cy="1895102"/>
            <a:chOff x="0" y="0"/>
            <a:chExt cx="6350000" cy="5126990"/>
          </a:xfrm>
        </p:grpSpPr>
        <p:sp>
          <p:nvSpPr>
            <p:cNvPr id="28" name="Freeform 28"/>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E88053"/>
            </a:solidFill>
          </p:spPr>
        </p:sp>
      </p:grpSp>
      <p:pic>
        <p:nvPicPr>
          <p:cNvPr id="29" name="Picture 2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833019" y="8279722"/>
            <a:ext cx="4114800" cy="4114800"/>
          </a:xfrm>
          <a:prstGeom prst="rect">
            <a:avLst/>
          </a:prstGeom>
        </p:spPr>
      </p:pic>
      <p:grpSp>
        <p:nvGrpSpPr>
          <p:cNvPr id="30" name="Group 30"/>
          <p:cNvGrpSpPr/>
          <p:nvPr/>
        </p:nvGrpSpPr>
        <p:grpSpPr>
          <a:xfrm rot="-10800000">
            <a:off x="2500795" y="9409646"/>
            <a:ext cx="2347167" cy="1895102"/>
            <a:chOff x="0" y="0"/>
            <a:chExt cx="6350000" cy="5126990"/>
          </a:xfrm>
        </p:grpSpPr>
        <p:sp>
          <p:nvSpPr>
            <p:cNvPr id="31" name="Freeform 31"/>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FDE59"/>
            </a:solidFill>
          </p:spPr>
        </p:sp>
      </p:grpSp>
      <p:grpSp>
        <p:nvGrpSpPr>
          <p:cNvPr id="32" name="Group 32"/>
          <p:cNvGrpSpPr/>
          <p:nvPr/>
        </p:nvGrpSpPr>
        <p:grpSpPr>
          <a:xfrm rot="-10800000">
            <a:off x="870892" y="9327591"/>
            <a:ext cx="2347167" cy="1895102"/>
            <a:chOff x="0" y="0"/>
            <a:chExt cx="6350000" cy="5126990"/>
          </a:xfrm>
        </p:grpSpPr>
        <p:sp>
          <p:nvSpPr>
            <p:cNvPr id="33" name="Freeform 33"/>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DDDCD9"/>
            </a:solidFill>
          </p:spPr>
        </p:sp>
      </p:grpSp>
      <p:grpSp>
        <p:nvGrpSpPr>
          <p:cNvPr id="34" name="Group 34"/>
          <p:cNvGrpSpPr/>
          <p:nvPr/>
        </p:nvGrpSpPr>
        <p:grpSpPr>
          <a:xfrm rot="-10800000">
            <a:off x="-875378" y="9327591"/>
            <a:ext cx="2347167" cy="1895102"/>
            <a:chOff x="0" y="0"/>
            <a:chExt cx="6350000" cy="5126990"/>
          </a:xfrm>
        </p:grpSpPr>
        <p:sp>
          <p:nvSpPr>
            <p:cNvPr id="35" name="Freeform 35"/>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E88053"/>
            </a:solid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sp>
        <p:nvSpPr>
          <p:cNvPr id="2" name="AutoShape 2"/>
          <p:cNvSpPr/>
          <p:nvPr/>
        </p:nvSpPr>
        <p:spPr>
          <a:xfrm>
            <a:off x="18168212" y="-117474"/>
            <a:ext cx="239576" cy="10687744"/>
          </a:xfrm>
          <a:prstGeom prst="rect">
            <a:avLst/>
          </a:prstGeom>
          <a:solidFill>
            <a:srgbClr val="DBBF82"/>
          </a:solidFill>
        </p:spPr>
      </p:sp>
      <p:sp>
        <p:nvSpPr>
          <p:cNvPr id="3" name="AutoShape 3"/>
          <p:cNvSpPr/>
          <p:nvPr/>
        </p:nvSpPr>
        <p:spPr>
          <a:xfrm>
            <a:off x="-119788" y="-117474"/>
            <a:ext cx="239576" cy="10687744"/>
          </a:xfrm>
          <a:prstGeom prst="rect">
            <a:avLst/>
          </a:prstGeom>
          <a:solidFill>
            <a:srgbClr val="DBBF82"/>
          </a:solidFill>
        </p:spPr>
      </p:sp>
      <p:pic>
        <p:nvPicPr>
          <p:cNvPr id="4" name="Picture 4"/>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32074" y="1173382"/>
            <a:ext cx="9424572" cy="9270351"/>
          </a:xfrm>
          <a:prstGeom prst="rect">
            <a:avLst/>
          </a:prstGeom>
        </p:spPr>
      </p:pic>
      <p:sp>
        <p:nvSpPr>
          <p:cNvPr id="5" name="TextBox 5"/>
          <p:cNvSpPr txBox="1"/>
          <p:nvPr/>
        </p:nvSpPr>
        <p:spPr>
          <a:xfrm>
            <a:off x="1802020" y="2137403"/>
            <a:ext cx="15666406" cy="1108711"/>
          </a:xfrm>
          <a:prstGeom prst="rect">
            <a:avLst/>
          </a:prstGeom>
        </p:spPr>
        <p:txBody>
          <a:bodyPr lIns="0" tIns="0" rIns="0" bIns="0" rtlCol="0" anchor="t">
            <a:spAutoFit/>
          </a:bodyPr>
          <a:lstStyle/>
          <a:p>
            <a:pPr algn="ctr">
              <a:lnSpc>
                <a:spcPts val="6720"/>
              </a:lnSpc>
            </a:pPr>
            <a:r>
              <a:rPr lang="en-US" sz="8000" spc="1080">
                <a:solidFill>
                  <a:srgbClr val="FFF1D1"/>
                </a:solidFill>
                <a:latin typeface="Alegreya Sans SC Black"/>
              </a:rPr>
              <a:t>SIGNATURE ASSIGNMENTS</a:t>
            </a:r>
          </a:p>
        </p:txBody>
      </p:sp>
      <p:pic>
        <p:nvPicPr>
          <p:cNvPr id="6" name="Picture 6"/>
          <p:cNvPicPr>
            <a:picLocks noChangeAspect="1"/>
          </p:cNvPicPr>
          <p:nvPr/>
        </p:nvPicPr>
        <p:blipFill>
          <a:blip r:embed="rId4"/>
          <a:srcRect/>
          <a:stretch>
            <a:fillRect/>
          </a:stretch>
        </p:blipFill>
        <p:spPr>
          <a:xfrm>
            <a:off x="8346350" y="252903"/>
            <a:ext cx="1288874" cy="1288874"/>
          </a:xfrm>
          <a:prstGeom prst="rect">
            <a:avLst/>
          </a:prstGeom>
        </p:spPr>
      </p:pic>
      <p:sp>
        <p:nvSpPr>
          <p:cNvPr id="7" name="TextBox 7"/>
          <p:cNvSpPr txBox="1"/>
          <p:nvPr/>
        </p:nvSpPr>
        <p:spPr>
          <a:xfrm>
            <a:off x="2693717" y="3307236"/>
            <a:ext cx="14045527" cy="5948045"/>
          </a:xfrm>
          <a:prstGeom prst="rect">
            <a:avLst/>
          </a:prstGeom>
        </p:spPr>
        <p:txBody>
          <a:bodyPr lIns="0" tIns="0" rIns="0" bIns="0" rtlCol="0" anchor="t">
            <a:spAutoFit/>
          </a:bodyPr>
          <a:lstStyle/>
          <a:p>
            <a:pPr algn="ctr">
              <a:lnSpc>
                <a:spcPts val="4200"/>
              </a:lnSpc>
              <a:spcBef>
                <a:spcPct val="0"/>
              </a:spcBef>
            </a:pPr>
            <a:endParaRPr/>
          </a:p>
          <a:p>
            <a:pPr algn="ctr">
              <a:lnSpc>
                <a:spcPts val="4759"/>
              </a:lnSpc>
              <a:spcBef>
                <a:spcPct val="0"/>
              </a:spcBef>
            </a:pPr>
            <a:r>
              <a:rPr lang="en-US" sz="3399">
                <a:solidFill>
                  <a:srgbClr val="FFF1D1"/>
                </a:solidFill>
                <a:latin typeface="Anteb"/>
              </a:rPr>
              <a:t>Faculty assessment of student learning improves both goals of the QEP. As directly related to both goals, QEP Signatures Assignments will be integral in the implementation process. Using the QEP Assignment Rubric, faculty can seek QEP Signature Assignment designation by achieving a benchmark score of 15/25 points on the QEP Assignment Rubric. Any faculty member throughout the university can seek signature assignment designation. Signature Assignments will help increase student learning by reinforcing the 5 A’s, informing the implementation processes, and providing data points for continuous improvement opportunities.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C527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113775" y="3478157"/>
            <a:ext cx="14060451" cy="6012693"/>
          </a:xfrm>
          <a:prstGeom prst="rect">
            <a:avLst/>
          </a:prstGeom>
        </p:spPr>
      </p:pic>
      <p:sp>
        <p:nvSpPr>
          <p:cNvPr id="3" name="TextBox 3"/>
          <p:cNvSpPr txBox="1"/>
          <p:nvPr/>
        </p:nvSpPr>
        <p:spPr>
          <a:xfrm>
            <a:off x="1802020" y="2137403"/>
            <a:ext cx="15666406" cy="1108711"/>
          </a:xfrm>
          <a:prstGeom prst="rect">
            <a:avLst/>
          </a:prstGeom>
        </p:spPr>
        <p:txBody>
          <a:bodyPr lIns="0" tIns="0" rIns="0" bIns="0" rtlCol="0" anchor="t">
            <a:spAutoFit/>
          </a:bodyPr>
          <a:lstStyle/>
          <a:p>
            <a:pPr algn="ctr">
              <a:lnSpc>
                <a:spcPts val="6720"/>
              </a:lnSpc>
            </a:pPr>
            <a:r>
              <a:rPr lang="en-US" sz="8000" spc="1080">
                <a:solidFill>
                  <a:srgbClr val="FFF1D1"/>
                </a:solidFill>
                <a:latin typeface="Alegreya Sans SC Black"/>
              </a:rPr>
              <a:t>SIGNATURE ASSIGNMENTS</a:t>
            </a:r>
          </a:p>
        </p:txBody>
      </p:sp>
      <p:pic>
        <p:nvPicPr>
          <p:cNvPr id="4" name="Picture 4"/>
          <p:cNvPicPr>
            <a:picLocks noChangeAspect="1"/>
          </p:cNvPicPr>
          <p:nvPr/>
        </p:nvPicPr>
        <p:blipFill>
          <a:blip r:embed="rId3"/>
          <a:srcRect/>
          <a:stretch>
            <a:fillRect/>
          </a:stretch>
        </p:blipFill>
        <p:spPr>
          <a:xfrm>
            <a:off x="8346350" y="252903"/>
            <a:ext cx="1288874" cy="12888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5291" y="-2082172"/>
            <a:ext cx="4114800" cy="41148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61196" y="7885119"/>
            <a:ext cx="4114800" cy="41148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910</Words>
  <Application>Microsoft Office PowerPoint</Application>
  <PresentationFormat>Custom</PresentationFormat>
  <Paragraphs>129</Paragraphs>
  <Slides>24</Slides>
  <Notes>0</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24</vt:i4>
      </vt:variant>
    </vt:vector>
  </HeadingPairs>
  <TitlesOfParts>
    <vt:vector size="41" baseType="lpstr">
      <vt:lpstr>Acumin Pro 2</vt:lpstr>
      <vt:lpstr>Arimo Bold</vt:lpstr>
      <vt:lpstr>Acumin Pro 1</vt:lpstr>
      <vt:lpstr>Montserrat Semi-Bold Bold</vt:lpstr>
      <vt:lpstr>Alegreya Sans Black</vt:lpstr>
      <vt:lpstr>Anteb Bold</vt:lpstr>
      <vt:lpstr>Montserrat Extra-Bold Bold</vt:lpstr>
      <vt:lpstr>Calibri</vt:lpstr>
      <vt:lpstr>Arial</vt:lpstr>
      <vt:lpstr>Arimo</vt:lpstr>
      <vt:lpstr>Montserrat Semi-Bold</vt:lpstr>
      <vt:lpstr>League Spartan</vt:lpstr>
      <vt:lpstr>Fredoka One</vt:lpstr>
      <vt:lpstr>Montserrat Extra-Bold</vt:lpstr>
      <vt:lpstr>Alegreya Sans SC Black</vt:lpstr>
      <vt:lpstr>Anteb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QEP Signature Course Training 09-2022</dc:title>
  <dc:creator>Mandy Smith</dc:creator>
  <cp:lastModifiedBy>Mandy Smith</cp:lastModifiedBy>
  <cp:revision>1</cp:revision>
  <dcterms:created xsi:type="dcterms:W3CDTF">2006-08-16T00:00:00Z</dcterms:created>
  <dcterms:modified xsi:type="dcterms:W3CDTF">2023-01-25T18:13:21Z</dcterms:modified>
  <dc:identifier>DAFKWSrszTk</dc:identifier>
</cp:coreProperties>
</file>