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846" r:id="rId2"/>
  </p:sldMasterIdLst>
  <p:sldIdLst>
    <p:sldId id="276" r:id="rId3"/>
    <p:sldId id="277" r:id="rId4"/>
    <p:sldId id="258" r:id="rId5"/>
    <p:sldId id="259" r:id="rId6"/>
    <p:sldId id="260" r:id="rId7"/>
    <p:sldId id="281" r:id="rId8"/>
    <p:sldId id="261" r:id="rId9"/>
    <p:sldId id="265" r:id="rId10"/>
    <p:sldId id="275" r:id="rId11"/>
    <p:sldId id="278" r:id="rId12"/>
    <p:sldId id="271" r:id="rId13"/>
    <p:sldId id="272" r:id="rId14"/>
    <p:sldId id="257" r:id="rId15"/>
    <p:sldId id="262" r:id="rId16"/>
    <p:sldId id="263" r:id="rId17"/>
    <p:sldId id="264" r:id="rId18"/>
    <p:sldId id="266" r:id="rId19"/>
    <p:sldId id="267" r:id="rId20"/>
    <p:sldId id="268" r:id="rId21"/>
    <p:sldId id="269" r:id="rId22"/>
    <p:sldId id="280" r:id="rId23"/>
    <p:sldId id="270" r:id="rId24"/>
    <p:sldId id="282" r:id="rId25"/>
    <p:sldId id="273" r:id="rId26"/>
    <p:sldId id="279" r:id="rId27"/>
    <p:sldId id="283" r:id="rId28"/>
    <p:sldId id="274"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06" y="58"/>
      </p:cViewPr>
      <p:guideLst>
        <p:guide orient="horz" pos="2160"/>
        <p:guide pos="2880"/>
      </p:guideLst>
    </p:cSldViewPr>
  </p:slideViewPr>
  <p:notesTextViewPr>
    <p:cViewPr>
      <p:scale>
        <a:sx n="1" d="1"/>
        <a:sy n="1" d="1"/>
      </p:scale>
      <p:origin x="0" y="0"/>
    </p:cViewPr>
  </p:notesTextViewPr>
  <p:sorterViewPr>
    <p:cViewPr>
      <p:scale>
        <a:sx n="100" d="100"/>
        <a:sy n="100" d="100"/>
      </p:scale>
      <p:origin x="0" y="61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8F0BD1-BF27-4BC4-AD53-AE666398976C}" type="datetimeFigureOut">
              <a:rPr lang="en-US" smtClean="0">
                <a:solidFill>
                  <a:srgbClr val="D7DAE1"/>
                </a:solidFill>
              </a:rPr>
              <a:pPr/>
              <a:t>10/11/2016</a:t>
            </a:fld>
            <a:endParaRPr lang="en-US">
              <a:solidFill>
                <a:srgbClr val="D7DAE1"/>
              </a:solidFill>
            </a:endParaRPr>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solidFill>
                <a:srgbClr val="D7DAE1"/>
              </a:solidFill>
            </a:endParaRPr>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4680B"/>
                </a:solidFill>
                <a:sym typeface="Wingdings"/>
              </a:rPr>
              <a:t></a:t>
            </a:r>
            <a:endParaRPr lang="en-US" sz="3200" spc="150" dirty="0">
              <a:solidFill>
                <a:srgbClr val="F4680B"/>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F901C08E-1195-4747-8C39-8ACF615FF75F}" type="slidenum">
              <a:rPr lang="en-US" smtClean="0">
                <a:solidFill>
                  <a:srgbClr val="D7DAE1"/>
                </a:solidFill>
              </a:rPr>
              <a:pPr/>
              <a:t>‹#›</a:t>
            </a:fld>
            <a:endParaRPr lang="en-US">
              <a:solidFill>
                <a:srgbClr val="D7DAE1"/>
              </a:solidFill>
            </a:endParaRPr>
          </a:p>
        </p:txBody>
      </p:sp>
      <p:sp>
        <p:nvSpPr>
          <p:cNvPr id="15" name="TextBox 14"/>
          <p:cNvSpPr txBox="1"/>
          <p:nvPr/>
        </p:nvSpPr>
        <p:spPr>
          <a:xfrm>
            <a:off x="4818888" y="4261104"/>
            <a:ext cx="1219200" cy="584775"/>
          </a:xfrm>
          <a:prstGeom prst="rect">
            <a:avLst/>
          </a:prstGeom>
          <a:noFill/>
        </p:spPr>
        <p:txBody>
          <a:bodyPr wrap="square" rtlCol="0">
            <a:spAutoFit/>
          </a:bodyPr>
          <a:lstStyle/>
          <a:p>
            <a:r>
              <a:rPr lang="en-US" sz="3200" spc="150" dirty="0" smtClean="0">
                <a:solidFill>
                  <a:srgbClr val="F4680B"/>
                </a:solidFill>
                <a:sym typeface="Wingdings"/>
              </a:rPr>
              <a:t></a:t>
            </a:r>
            <a:endParaRPr lang="en-US" sz="3200" spc="150" dirty="0">
              <a:solidFill>
                <a:srgbClr val="F4680B"/>
              </a:solidFill>
            </a:endParaRPr>
          </a:p>
        </p:txBody>
      </p:sp>
    </p:spTree>
    <p:extLst>
      <p:ext uri="{BB962C8B-B14F-4D97-AF65-F5344CB8AC3E}">
        <p14:creationId xmlns:p14="http://schemas.microsoft.com/office/powerpoint/2010/main" val="72076150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5" name="Footer Placeholder 4"/>
          <p:cNvSpPr>
            <a:spLocks noGrp="1"/>
          </p:cNvSpPr>
          <p:nvPr>
            <p:ph type="ftr" sz="quarter" idx="11"/>
          </p:nvPr>
        </p:nvSpPr>
        <p:spPr/>
        <p:txBody>
          <a:bodyPr/>
          <a:lstStyle/>
          <a:p>
            <a:endParaRPr lang="en-US">
              <a:solidFill>
                <a:srgbClr val="55554A"/>
              </a:solidFill>
            </a:endParaRPr>
          </a:p>
        </p:txBody>
      </p:sp>
      <p:sp>
        <p:nvSpPr>
          <p:cNvPr id="6" name="Slide Number Placeholder 5"/>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192834232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5" name="Footer Placeholder 4"/>
          <p:cNvSpPr>
            <a:spLocks noGrp="1"/>
          </p:cNvSpPr>
          <p:nvPr>
            <p:ph type="ftr" sz="quarter" idx="11"/>
          </p:nvPr>
        </p:nvSpPr>
        <p:spPr/>
        <p:txBody>
          <a:bodyPr/>
          <a:lstStyle/>
          <a:p>
            <a:endParaRPr lang="en-US">
              <a:solidFill>
                <a:srgbClr val="55554A"/>
              </a:solidFill>
            </a:endParaRPr>
          </a:p>
        </p:txBody>
      </p:sp>
      <p:sp>
        <p:nvSpPr>
          <p:cNvPr id="6" name="Slide Number Placeholder 5"/>
          <p:cNvSpPr>
            <a:spLocks noGrp="1"/>
          </p:cNvSpPr>
          <p:nvPr>
            <p:ph type="sldNum" sz="quarter" idx="12"/>
          </p:nvPr>
        </p:nvSpPr>
        <p:spPr>
          <a:xfrm>
            <a:off x="6096000" y="6356350"/>
            <a:ext cx="762000" cy="365125"/>
          </a:xfrm>
        </p:spPr>
        <p:txBody>
          <a:bodyPr/>
          <a:lstStyle/>
          <a:p>
            <a:fld id="{F901C08E-1195-4747-8C39-8ACF615FF75F}" type="slidenum">
              <a:rPr lang="en-US" smtClean="0">
                <a:solidFill>
                  <a:srgbClr val="55554A"/>
                </a:solidFill>
              </a:rPr>
              <a:pPr/>
              <a:t>‹#›</a:t>
            </a:fld>
            <a:endParaRPr lang="en-US">
              <a:solidFill>
                <a:srgbClr val="55554A"/>
              </a:solidFill>
            </a:endParaRPr>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3845938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8F0BD1-BF27-4BC4-AD53-AE666398976C}"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1C08E-1195-4747-8C39-8ACF615FF75F}" type="slidenum">
              <a:rPr lang="en-US" smtClean="0"/>
              <a:t>‹#›</a:t>
            </a:fld>
            <a:endParaRPr lang="en-US"/>
          </a:p>
        </p:txBody>
      </p:sp>
    </p:spTree>
    <p:extLst>
      <p:ext uri="{BB962C8B-B14F-4D97-AF65-F5344CB8AC3E}">
        <p14:creationId xmlns:p14="http://schemas.microsoft.com/office/powerpoint/2010/main" val="621750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F0BD1-BF27-4BC4-AD53-AE666398976C}"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1C08E-1195-4747-8C39-8ACF615FF75F}" type="slidenum">
              <a:rPr lang="en-US" smtClean="0"/>
              <a:t>‹#›</a:t>
            </a:fld>
            <a:endParaRPr lang="en-US"/>
          </a:p>
        </p:txBody>
      </p:sp>
    </p:spTree>
    <p:extLst>
      <p:ext uri="{BB962C8B-B14F-4D97-AF65-F5344CB8AC3E}">
        <p14:creationId xmlns:p14="http://schemas.microsoft.com/office/powerpoint/2010/main" val="626754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F0BD1-BF27-4BC4-AD53-AE666398976C}"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1C08E-1195-4747-8C39-8ACF615FF75F}" type="slidenum">
              <a:rPr lang="en-US" smtClean="0"/>
              <a:t>‹#›</a:t>
            </a:fld>
            <a:endParaRPr lang="en-US"/>
          </a:p>
        </p:txBody>
      </p:sp>
    </p:spTree>
    <p:extLst>
      <p:ext uri="{BB962C8B-B14F-4D97-AF65-F5344CB8AC3E}">
        <p14:creationId xmlns:p14="http://schemas.microsoft.com/office/powerpoint/2010/main" val="2550241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8F0BD1-BF27-4BC4-AD53-AE666398976C}"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1C08E-1195-4747-8C39-8ACF615FF75F}" type="slidenum">
              <a:rPr lang="en-US" smtClean="0"/>
              <a:t>‹#›</a:t>
            </a:fld>
            <a:endParaRPr lang="en-US"/>
          </a:p>
        </p:txBody>
      </p:sp>
    </p:spTree>
    <p:extLst>
      <p:ext uri="{BB962C8B-B14F-4D97-AF65-F5344CB8AC3E}">
        <p14:creationId xmlns:p14="http://schemas.microsoft.com/office/powerpoint/2010/main" val="1981632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8F0BD1-BF27-4BC4-AD53-AE666398976C}"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01C08E-1195-4747-8C39-8ACF615FF75F}" type="slidenum">
              <a:rPr lang="en-US" smtClean="0"/>
              <a:t>‹#›</a:t>
            </a:fld>
            <a:endParaRPr lang="en-US"/>
          </a:p>
        </p:txBody>
      </p:sp>
    </p:spTree>
    <p:extLst>
      <p:ext uri="{BB962C8B-B14F-4D97-AF65-F5344CB8AC3E}">
        <p14:creationId xmlns:p14="http://schemas.microsoft.com/office/powerpoint/2010/main" val="273163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8F0BD1-BF27-4BC4-AD53-AE666398976C}"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01C08E-1195-4747-8C39-8ACF615FF75F}" type="slidenum">
              <a:rPr lang="en-US" smtClean="0"/>
              <a:t>‹#›</a:t>
            </a:fld>
            <a:endParaRPr lang="en-US"/>
          </a:p>
        </p:txBody>
      </p:sp>
    </p:spTree>
    <p:extLst>
      <p:ext uri="{BB962C8B-B14F-4D97-AF65-F5344CB8AC3E}">
        <p14:creationId xmlns:p14="http://schemas.microsoft.com/office/powerpoint/2010/main" val="1002696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908F0BD1-BF27-4BC4-AD53-AE666398976C}"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01C08E-1195-4747-8C39-8ACF615FF75F}" type="slidenum">
              <a:rPr lang="en-US" smtClean="0"/>
              <a:t>‹#›</a:t>
            </a:fld>
            <a:endParaRPr lang="en-US"/>
          </a:p>
        </p:txBody>
      </p:sp>
    </p:spTree>
    <p:extLst>
      <p:ext uri="{BB962C8B-B14F-4D97-AF65-F5344CB8AC3E}">
        <p14:creationId xmlns:p14="http://schemas.microsoft.com/office/powerpoint/2010/main" val="15862302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F0BD1-BF27-4BC4-AD53-AE666398976C}"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1C08E-1195-4747-8C39-8ACF615FF75F}" type="slidenum">
              <a:rPr lang="en-US" smtClean="0"/>
              <a:t>‹#›</a:t>
            </a:fld>
            <a:endParaRPr lang="en-US"/>
          </a:p>
        </p:txBody>
      </p:sp>
    </p:spTree>
    <p:extLst>
      <p:ext uri="{BB962C8B-B14F-4D97-AF65-F5344CB8AC3E}">
        <p14:creationId xmlns:p14="http://schemas.microsoft.com/office/powerpoint/2010/main" val="129778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5" name="Footer Placeholder 4"/>
          <p:cNvSpPr>
            <a:spLocks noGrp="1"/>
          </p:cNvSpPr>
          <p:nvPr>
            <p:ph type="ftr" sz="quarter" idx="11"/>
          </p:nvPr>
        </p:nvSpPr>
        <p:spPr/>
        <p:txBody>
          <a:bodyPr/>
          <a:lstStyle/>
          <a:p>
            <a:endParaRPr lang="en-US">
              <a:solidFill>
                <a:srgbClr val="55554A"/>
              </a:solidFill>
            </a:endParaRPr>
          </a:p>
        </p:txBody>
      </p:sp>
      <p:sp>
        <p:nvSpPr>
          <p:cNvPr id="6" name="Slide Number Placeholder 5"/>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394933584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F0BD1-BF27-4BC4-AD53-AE666398976C}"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01C08E-1195-4747-8C39-8ACF615FF75F}" type="slidenum">
              <a:rPr lang="en-US" smtClean="0"/>
              <a:t>‹#›</a:t>
            </a:fld>
            <a:endParaRPr lang="en-US"/>
          </a:p>
        </p:txBody>
      </p:sp>
    </p:spTree>
    <p:extLst>
      <p:ext uri="{BB962C8B-B14F-4D97-AF65-F5344CB8AC3E}">
        <p14:creationId xmlns:p14="http://schemas.microsoft.com/office/powerpoint/2010/main" val="202790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6" name="Footer Placeholder 5"/>
          <p:cNvSpPr>
            <a:spLocks noGrp="1"/>
          </p:cNvSpPr>
          <p:nvPr>
            <p:ph type="ftr" sz="quarter" idx="11"/>
          </p:nvPr>
        </p:nvSpPr>
        <p:spPr/>
        <p:txBody>
          <a:bodyPr/>
          <a:lstStyle/>
          <a:p>
            <a:endParaRPr lang="en-US">
              <a:solidFill>
                <a:srgbClr val="55554A"/>
              </a:solidFill>
            </a:endParaRPr>
          </a:p>
        </p:txBody>
      </p:sp>
      <p:sp>
        <p:nvSpPr>
          <p:cNvPr id="7" name="Slide Number Placeholder 6"/>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752240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6" name="Footer Placeholder 5"/>
          <p:cNvSpPr>
            <a:spLocks noGrp="1"/>
          </p:cNvSpPr>
          <p:nvPr>
            <p:ph type="ftr" sz="quarter" idx="11"/>
          </p:nvPr>
        </p:nvSpPr>
        <p:spPr/>
        <p:txBody>
          <a:bodyPr/>
          <a:lstStyle/>
          <a:p>
            <a:endParaRPr lang="en-US">
              <a:solidFill>
                <a:srgbClr val="55554A"/>
              </a:solidFill>
            </a:endParaRPr>
          </a:p>
        </p:txBody>
      </p:sp>
      <p:sp>
        <p:nvSpPr>
          <p:cNvPr id="7" name="Slide Number Placeholder 6"/>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33899219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6" name="Footer Placeholder 5"/>
          <p:cNvSpPr>
            <a:spLocks noGrp="1"/>
          </p:cNvSpPr>
          <p:nvPr>
            <p:ph type="ftr" sz="quarter" idx="11"/>
          </p:nvPr>
        </p:nvSpPr>
        <p:spPr/>
        <p:txBody>
          <a:bodyPr/>
          <a:lstStyle/>
          <a:p>
            <a:endParaRPr lang="en-US">
              <a:solidFill>
                <a:srgbClr val="55554A"/>
              </a:solidFill>
            </a:endParaRPr>
          </a:p>
        </p:txBody>
      </p:sp>
      <p:sp>
        <p:nvSpPr>
          <p:cNvPr id="7" name="Slide Number Placeholder 6"/>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646466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6" name="Footer Placeholder 5"/>
          <p:cNvSpPr>
            <a:spLocks noGrp="1"/>
          </p:cNvSpPr>
          <p:nvPr>
            <p:ph type="ftr" sz="quarter" idx="11"/>
          </p:nvPr>
        </p:nvSpPr>
        <p:spPr/>
        <p:txBody>
          <a:bodyPr/>
          <a:lstStyle/>
          <a:p>
            <a:endParaRPr lang="en-US">
              <a:solidFill>
                <a:srgbClr val="55554A"/>
              </a:solidFill>
            </a:endParaRPr>
          </a:p>
        </p:txBody>
      </p:sp>
      <p:sp>
        <p:nvSpPr>
          <p:cNvPr id="7" name="Slide Number Placeholder 6"/>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1284387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4" name="Footer Placeholder 3"/>
          <p:cNvSpPr>
            <a:spLocks noGrp="1"/>
          </p:cNvSpPr>
          <p:nvPr>
            <p:ph type="ftr" sz="quarter" idx="11"/>
          </p:nvPr>
        </p:nvSpPr>
        <p:spPr/>
        <p:txBody>
          <a:bodyPr/>
          <a:lstStyle/>
          <a:p>
            <a:endParaRPr lang="en-US">
              <a:solidFill>
                <a:srgbClr val="55554A"/>
              </a:solidFill>
            </a:endParaRPr>
          </a:p>
        </p:txBody>
      </p:sp>
      <p:sp>
        <p:nvSpPr>
          <p:cNvPr id="5" name="Slide Number Placeholder 4"/>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12075050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4" name="Footer Placeholder 3"/>
          <p:cNvSpPr>
            <a:spLocks noGrp="1"/>
          </p:cNvSpPr>
          <p:nvPr>
            <p:ph type="ftr" sz="quarter" idx="11"/>
          </p:nvPr>
        </p:nvSpPr>
        <p:spPr/>
        <p:txBody>
          <a:bodyPr/>
          <a:lstStyle/>
          <a:p>
            <a:endParaRPr lang="en-US">
              <a:solidFill>
                <a:srgbClr val="55554A"/>
              </a:solidFill>
            </a:endParaRPr>
          </a:p>
        </p:txBody>
      </p:sp>
      <p:sp>
        <p:nvSpPr>
          <p:cNvPr id="5" name="Slide Number Placeholder 4"/>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15790202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F0BD1-BF27-4BC4-AD53-AE666398976C}"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1C08E-1195-4747-8C39-8ACF615FF75F}" type="slidenum">
              <a:rPr lang="en-US" smtClean="0"/>
              <a:t>‹#›</a:t>
            </a:fld>
            <a:endParaRPr lang="en-US"/>
          </a:p>
        </p:txBody>
      </p:sp>
    </p:spTree>
    <p:extLst>
      <p:ext uri="{BB962C8B-B14F-4D97-AF65-F5344CB8AC3E}">
        <p14:creationId xmlns:p14="http://schemas.microsoft.com/office/powerpoint/2010/main" val="40149396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F0BD1-BF27-4BC4-AD53-AE666398976C}"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01C08E-1195-4747-8C39-8ACF615FF75F}" type="slidenum">
              <a:rPr lang="en-US" smtClean="0"/>
              <a:t>‹#›</a:t>
            </a:fld>
            <a:endParaRPr lang="en-US"/>
          </a:p>
        </p:txBody>
      </p:sp>
    </p:spTree>
    <p:extLst>
      <p:ext uri="{BB962C8B-B14F-4D97-AF65-F5344CB8AC3E}">
        <p14:creationId xmlns:p14="http://schemas.microsoft.com/office/powerpoint/2010/main" val="276729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5" name="Footer Placeholder 4"/>
          <p:cNvSpPr>
            <a:spLocks noGrp="1"/>
          </p:cNvSpPr>
          <p:nvPr>
            <p:ph type="ftr" sz="quarter" idx="11"/>
          </p:nvPr>
        </p:nvSpPr>
        <p:spPr>
          <a:xfrm>
            <a:off x="5791200" y="6356350"/>
            <a:ext cx="2895600" cy="365125"/>
          </a:xfrm>
        </p:spPr>
        <p:txBody>
          <a:bodyPr/>
          <a:lstStyle/>
          <a:p>
            <a:endParaRPr lang="en-US">
              <a:solidFill>
                <a:srgbClr val="55554A"/>
              </a:solidFill>
            </a:endParaRPr>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F901C08E-1195-4747-8C39-8ACF615FF75F}" type="slidenum">
              <a:rPr lang="en-US" smtClean="0"/>
              <a:pPr/>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extLst>
      <p:ext uri="{BB962C8B-B14F-4D97-AF65-F5344CB8AC3E}">
        <p14:creationId xmlns:p14="http://schemas.microsoft.com/office/powerpoint/2010/main" val="28738264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6" name="Footer Placeholder 5"/>
          <p:cNvSpPr>
            <a:spLocks noGrp="1"/>
          </p:cNvSpPr>
          <p:nvPr>
            <p:ph type="ftr" sz="quarter" idx="11"/>
          </p:nvPr>
        </p:nvSpPr>
        <p:spPr/>
        <p:txBody>
          <a:bodyPr/>
          <a:lstStyle/>
          <a:p>
            <a:endParaRPr lang="en-US">
              <a:solidFill>
                <a:srgbClr val="55554A"/>
              </a:solidFill>
            </a:endParaRPr>
          </a:p>
        </p:txBody>
      </p:sp>
      <p:sp>
        <p:nvSpPr>
          <p:cNvPr id="7" name="Slide Number Placeholder 6"/>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18040721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8" name="Footer Placeholder 7"/>
          <p:cNvSpPr>
            <a:spLocks noGrp="1"/>
          </p:cNvSpPr>
          <p:nvPr>
            <p:ph type="ftr" sz="quarter" idx="11"/>
          </p:nvPr>
        </p:nvSpPr>
        <p:spPr/>
        <p:txBody>
          <a:bodyPr/>
          <a:lstStyle/>
          <a:p>
            <a:endParaRPr lang="en-US">
              <a:solidFill>
                <a:srgbClr val="55554A"/>
              </a:solidFill>
            </a:endParaRPr>
          </a:p>
        </p:txBody>
      </p:sp>
      <p:sp>
        <p:nvSpPr>
          <p:cNvPr id="9" name="Slide Number Placeholder 8"/>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17904498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4" name="Footer Placeholder 3"/>
          <p:cNvSpPr>
            <a:spLocks noGrp="1"/>
          </p:cNvSpPr>
          <p:nvPr>
            <p:ph type="ftr" sz="quarter" idx="11"/>
          </p:nvPr>
        </p:nvSpPr>
        <p:spPr/>
        <p:txBody>
          <a:bodyPr/>
          <a:lstStyle/>
          <a:p>
            <a:endParaRPr lang="en-US">
              <a:solidFill>
                <a:srgbClr val="55554A"/>
              </a:solidFill>
            </a:endParaRPr>
          </a:p>
        </p:txBody>
      </p:sp>
      <p:sp>
        <p:nvSpPr>
          <p:cNvPr id="5" name="Slide Number Placeholder 4"/>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36838177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3" name="Footer Placeholder 2"/>
          <p:cNvSpPr>
            <a:spLocks noGrp="1"/>
          </p:cNvSpPr>
          <p:nvPr>
            <p:ph type="ftr" sz="quarter" idx="11"/>
          </p:nvPr>
        </p:nvSpPr>
        <p:spPr/>
        <p:txBody>
          <a:bodyPr/>
          <a:lstStyle/>
          <a:p>
            <a:endParaRPr lang="en-US">
              <a:solidFill>
                <a:srgbClr val="55554A"/>
              </a:solidFill>
            </a:endParaRPr>
          </a:p>
        </p:txBody>
      </p:sp>
      <p:sp>
        <p:nvSpPr>
          <p:cNvPr id="4" name="Slide Number Placeholder 3"/>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7097840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6" name="Footer Placeholder 5"/>
          <p:cNvSpPr>
            <a:spLocks noGrp="1"/>
          </p:cNvSpPr>
          <p:nvPr>
            <p:ph type="ftr" sz="quarter" idx="11"/>
          </p:nvPr>
        </p:nvSpPr>
        <p:spPr/>
        <p:txBody>
          <a:bodyPr/>
          <a:lstStyle/>
          <a:p>
            <a:endParaRPr lang="en-US">
              <a:solidFill>
                <a:srgbClr val="55554A"/>
              </a:solidFill>
            </a:endParaRPr>
          </a:p>
        </p:txBody>
      </p:sp>
      <p:sp>
        <p:nvSpPr>
          <p:cNvPr id="7" name="Slide Number Placeholder 6"/>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5959587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6" name="Footer Placeholder 5"/>
          <p:cNvSpPr>
            <a:spLocks noGrp="1"/>
          </p:cNvSpPr>
          <p:nvPr>
            <p:ph type="ftr" sz="quarter" idx="11"/>
          </p:nvPr>
        </p:nvSpPr>
        <p:spPr/>
        <p:txBody>
          <a:bodyPr/>
          <a:lstStyle/>
          <a:p>
            <a:endParaRPr lang="en-US">
              <a:solidFill>
                <a:srgbClr val="55554A"/>
              </a:solidFill>
            </a:endParaRPr>
          </a:p>
        </p:txBody>
      </p:sp>
      <p:sp>
        <p:nvSpPr>
          <p:cNvPr id="7" name="Slide Number Placeholder 6"/>
          <p:cNvSpPr>
            <a:spLocks noGrp="1"/>
          </p:cNvSpPr>
          <p:nvPr>
            <p:ph type="sldNum" sz="quarter" idx="12"/>
          </p:nvPr>
        </p:nvSpPr>
        <p:spPr/>
        <p:txBody>
          <a:bodyPr/>
          <a:lstStyle/>
          <a:p>
            <a:fld id="{F901C08E-1195-4747-8C39-8ACF615FF75F}" type="slidenum">
              <a:rPr lang="en-US" smtClean="0">
                <a:solidFill>
                  <a:srgbClr val="55554A"/>
                </a:solidFill>
              </a:rPr>
              <a:pPr/>
              <a:t>‹#›</a:t>
            </a:fld>
            <a:endParaRPr lang="en-US">
              <a:solidFill>
                <a:srgbClr val="55554A"/>
              </a:solidFill>
            </a:endParaRPr>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4527861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55554A"/>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901C08E-1195-4747-8C39-8ACF615FF75F}" type="slidenum">
              <a:rPr lang="en-US" smtClean="0">
                <a:solidFill>
                  <a:srgbClr val="55554A"/>
                </a:solidFill>
              </a:rPr>
              <a:pPr/>
              <a:t>‹#›</a:t>
            </a:fld>
            <a:endParaRPr lang="en-US">
              <a:solidFill>
                <a:srgbClr val="55554A"/>
              </a:solidFill>
            </a:endParaRPr>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2011862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908F0BD1-BF27-4BC4-AD53-AE666398976C}" type="datetimeFigureOut">
              <a:rPr lang="en-US" smtClean="0">
                <a:solidFill>
                  <a:srgbClr val="55554A"/>
                </a:solidFill>
              </a:rPr>
              <a:pPr/>
              <a:t>10/11/2016</a:t>
            </a:fld>
            <a:endParaRPr lang="en-US">
              <a:solidFill>
                <a:srgbClr val="55554A"/>
              </a:solidFill>
            </a:endParaRPr>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solidFill>
                <a:srgbClr val="55554A"/>
              </a:solidFill>
            </a:endParaRPr>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F901C08E-1195-4747-8C39-8ACF615FF75F}" type="slidenum">
              <a:rPr lang="en-US" smtClean="0">
                <a:solidFill>
                  <a:srgbClr val="55554A"/>
                </a:solidFill>
              </a:rPr>
              <a:pPr/>
              <a:t>‹#›</a:t>
            </a:fld>
            <a:endParaRPr lang="en-US">
              <a:solidFill>
                <a:srgbClr val="55554A"/>
              </a:solidFill>
            </a:endParaRPr>
          </a:p>
        </p:txBody>
      </p:sp>
    </p:spTree>
    <p:extLst>
      <p:ext uri="{BB962C8B-B14F-4D97-AF65-F5344CB8AC3E}">
        <p14:creationId xmlns:p14="http://schemas.microsoft.com/office/powerpoint/2010/main" val="2063474590"/>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 id="2147483859" r:id="rId13"/>
    <p:sldLayoutId id="2147483860" r:id="rId14"/>
    <p:sldLayoutId id="2147483861" r:id="rId15"/>
    <p:sldLayoutId id="2147483862" r:id="rId16"/>
    <p:sldLayoutId id="2147483863"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Take Optimism Test</a:t>
            </a:r>
            <a:r>
              <a:rPr lang="en-US" dirty="0" smtClean="0"/>
              <a:t>	</a:t>
            </a:r>
            <a:endParaRPr lang="en-US" dirty="0"/>
          </a:p>
        </p:txBody>
      </p:sp>
      <p:sp>
        <p:nvSpPr>
          <p:cNvPr id="3" name="Content Placeholder 2"/>
          <p:cNvSpPr>
            <a:spLocks noGrp="1"/>
          </p:cNvSpPr>
          <p:nvPr>
            <p:ph sz="quarter" idx="13"/>
          </p:nvPr>
        </p:nvSpPr>
        <p:spPr/>
        <p:txBody>
          <a:bodyPr>
            <a:normAutofit/>
          </a:bodyPr>
          <a:lstStyle/>
          <a:p>
            <a:r>
              <a:rPr lang="en-US" sz="4400" dirty="0" smtClean="0"/>
              <a:t>Authentichappiness.org</a:t>
            </a:r>
          </a:p>
          <a:p>
            <a:r>
              <a:rPr lang="en-US" sz="4400" dirty="0" smtClean="0"/>
              <a:t>Register online</a:t>
            </a:r>
          </a:p>
          <a:p>
            <a:r>
              <a:rPr lang="en-US" sz="4400" dirty="0" smtClean="0"/>
              <a:t>Take Optimism Test</a:t>
            </a:r>
            <a:endParaRPr lang="en-US" sz="4400" dirty="0"/>
          </a:p>
        </p:txBody>
      </p:sp>
    </p:spTree>
    <p:extLst>
      <p:ext uri="{BB962C8B-B14F-4D97-AF65-F5344CB8AC3E}">
        <p14:creationId xmlns:p14="http://schemas.microsoft.com/office/powerpoint/2010/main" val="1492757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Reframing</a:t>
            </a:r>
            <a:endParaRPr lang="en-US" dirty="0"/>
          </a:p>
        </p:txBody>
      </p:sp>
      <p:sp>
        <p:nvSpPr>
          <p:cNvPr id="3" name="Content Placeholder 2"/>
          <p:cNvSpPr>
            <a:spLocks noGrp="1"/>
          </p:cNvSpPr>
          <p:nvPr>
            <p:ph sz="quarter" idx="13"/>
          </p:nvPr>
        </p:nvSpPr>
        <p:spPr/>
        <p:txBody>
          <a:bodyPr>
            <a:noAutofit/>
          </a:bodyPr>
          <a:lstStyle/>
          <a:p>
            <a:r>
              <a:rPr lang="en-US" sz="2800" dirty="0" smtClean="0"/>
              <a:t>Happy people don’t have a magic button to get them out of traffic or that mutes an impolite boss—they draw different messages or meanings from the situation.	</a:t>
            </a:r>
          </a:p>
          <a:p>
            <a:pPr lvl="1"/>
            <a:r>
              <a:rPr lang="en-US" sz="2800" dirty="0" smtClean="0"/>
              <a:t>David </a:t>
            </a:r>
            <a:r>
              <a:rPr lang="en-US" sz="2800" dirty="0" err="1" smtClean="0"/>
              <a:t>Niven</a:t>
            </a:r>
            <a:r>
              <a:rPr lang="en-US" sz="2800" dirty="0" smtClean="0"/>
              <a:t> </a:t>
            </a:r>
            <a:r>
              <a:rPr lang="en-US" sz="2800" u="sng" dirty="0" smtClean="0"/>
              <a:t>100 Simple Secrets of Happy People</a:t>
            </a:r>
            <a:endParaRPr lang="en-US" sz="2800" dirty="0"/>
          </a:p>
        </p:txBody>
      </p:sp>
    </p:spTree>
    <p:extLst>
      <p:ext uri="{BB962C8B-B14F-4D97-AF65-F5344CB8AC3E}">
        <p14:creationId xmlns:p14="http://schemas.microsoft.com/office/powerpoint/2010/main" val="3945848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 of Attributions</a:t>
            </a:r>
            <a:endParaRPr lang="en-US" dirty="0"/>
          </a:p>
        </p:txBody>
      </p:sp>
      <p:sp>
        <p:nvSpPr>
          <p:cNvPr id="3" name="Content Placeholder 2"/>
          <p:cNvSpPr>
            <a:spLocks noGrp="1"/>
          </p:cNvSpPr>
          <p:nvPr>
            <p:ph sz="quarter" idx="13"/>
          </p:nvPr>
        </p:nvSpPr>
        <p:spPr/>
        <p:txBody>
          <a:bodyPr>
            <a:normAutofit/>
          </a:bodyPr>
          <a:lstStyle/>
          <a:p>
            <a:r>
              <a:rPr lang="en-US" sz="3200" dirty="0" smtClean="0"/>
              <a:t>Stable </a:t>
            </a:r>
            <a:r>
              <a:rPr lang="en-US" sz="3200" dirty="0" smtClean="0"/>
              <a:t>or Unstable (permanence) </a:t>
            </a:r>
          </a:p>
          <a:p>
            <a:r>
              <a:rPr lang="en-US" sz="3200" dirty="0" smtClean="0"/>
              <a:t>Global or Specific (pervasiveness)</a:t>
            </a:r>
            <a:endParaRPr lang="en-US" sz="3200" dirty="0"/>
          </a:p>
        </p:txBody>
      </p:sp>
    </p:spTree>
    <p:extLst>
      <p:ext uri="{BB962C8B-B14F-4D97-AF65-F5344CB8AC3E}">
        <p14:creationId xmlns:p14="http://schemas.microsoft.com/office/powerpoint/2010/main" val="885628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Explanation style</a:t>
            </a:r>
            <a:endParaRPr lang="en-US" dirty="0"/>
          </a:p>
        </p:txBody>
      </p:sp>
      <p:sp>
        <p:nvSpPr>
          <p:cNvPr id="5" name="Text Placeholder 4"/>
          <p:cNvSpPr>
            <a:spLocks noGrp="1"/>
          </p:cNvSpPr>
          <p:nvPr>
            <p:ph type="body" idx="1"/>
          </p:nvPr>
        </p:nvSpPr>
        <p:spPr/>
        <p:txBody>
          <a:bodyPr/>
          <a:lstStyle/>
          <a:p>
            <a:r>
              <a:rPr lang="en-US" dirty="0" smtClean="0"/>
              <a:t>Optimists use</a:t>
            </a:r>
            <a:endParaRPr lang="en-US" dirty="0"/>
          </a:p>
        </p:txBody>
      </p:sp>
      <p:sp>
        <p:nvSpPr>
          <p:cNvPr id="6" name="Content Placeholder 5"/>
          <p:cNvSpPr>
            <a:spLocks noGrp="1"/>
          </p:cNvSpPr>
          <p:nvPr>
            <p:ph sz="quarter" idx="13"/>
          </p:nvPr>
        </p:nvSpPr>
        <p:spPr/>
        <p:txBody>
          <a:bodyPr/>
          <a:lstStyle/>
          <a:p>
            <a:r>
              <a:rPr lang="en-US" dirty="0" smtClean="0"/>
              <a:t>Temporary/unstable</a:t>
            </a:r>
          </a:p>
          <a:p>
            <a:r>
              <a:rPr lang="en-US" dirty="0" smtClean="0"/>
              <a:t>Specific </a:t>
            </a:r>
            <a:endParaRPr lang="en-US" dirty="0"/>
          </a:p>
        </p:txBody>
      </p:sp>
      <p:sp>
        <p:nvSpPr>
          <p:cNvPr id="7" name="Text Placeholder 6"/>
          <p:cNvSpPr>
            <a:spLocks noGrp="1"/>
          </p:cNvSpPr>
          <p:nvPr>
            <p:ph type="body" sz="quarter" idx="3"/>
          </p:nvPr>
        </p:nvSpPr>
        <p:spPr/>
        <p:txBody>
          <a:bodyPr/>
          <a:lstStyle/>
          <a:p>
            <a:r>
              <a:rPr lang="en-US" dirty="0" smtClean="0"/>
              <a:t>Pessimists use</a:t>
            </a:r>
            <a:endParaRPr lang="en-US" dirty="0"/>
          </a:p>
        </p:txBody>
      </p:sp>
      <p:sp>
        <p:nvSpPr>
          <p:cNvPr id="8" name="Content Placeholder 7"/>
          <p:cNvSpPr>
            <a:spLocks noGrp="1"/>
          </p:cNvSpPr>
          <p:nvPr>
            <p:ph sz="quarter" idx="14"/>
          </p:nvPr>
        </p:nvSpPr>
        <p:spPr/>
        <p:txBody>
          <a:bodyPr/>
          <a:lstStyle/>
          <a:p>
            <a:r>
              <a:rPr lang="en-US" dirty="0" smtClean="0"/>
              <a:t>Permanent/stable</a:t>
            </a:r>
          </a:p>
          <a:p>
            <a:r>
              <a:rPr lang="en-US" dirty="0" smtClean="0"/>
              <a:t>Pervasive/global</a:t>
            </a:r>
          </a:p>
          <a:p>
            <a:r>
              <a:rPr lang="en-US" dirty="0" smtClean="0"/>
              <a:t>Personal/internal</a:t>
            </a:r>
            <a:endParaRPr lang="en-US" dirty="0"/>
          </a:p>
        </p:txBody>
      </p:sp>
    </p:spTree>
    <p:extLst>
      <p:ext uri="{BB962C8B-B14F-4D97-AF65-F5344CB8AC3E}">
        <p14:creationId xmlns:p14="http://schemas.microsoft.com/office/powerpoint/2010/main" val="1852259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Explanatory Style After Bad Event</a:t>
            </a:r>
            <a:endParaRPr lang="en-US" dirty="0"/>
          </a:p>
        </p:txBody>
      </p:sp>
      <p:sp>
        <p:nvSpPr>
          <p:cNvPr id="10" name="Content Placeholder 9"/>
          <p:cNvSpPr>
            <a:spLocks noGrp="1"/>
          </p:cNvSpPr>
          <p:nvPr>
            <p:ph sz="quarter" idx="13"/>
          </p:nvPr>
        </p:nvSpPr>
        <p:spPr/>
        <p:txBody>
          <a:bodyPr>
            <a:normAutofit lnSpcReduction="10000"/>
          </a:bodyPr>
          <a:lstStyle/>
          <a:p>
            <a:r>
              <a:rPr lang="en-US" sz="3200" dirty="0" smtClean="0"/>
              <a:t>Optimistic:  attribute setbacks to temporary situational factors</a:t>
            </a:r>
            <a:endParaRPr lang="en-US" sz="3200" dirty="0"/>
          </a:p>
        </p:txBody>
      </p:sp>
      <p:sp>
        <p:nvSpPr>
          <p:cNvPr id="11" name="Content Placeholder 10"/>
          <p:cNvSpPr>
            <a:spLocks noGrp="1"/>
          </p:cNvSpPr>
          <p:nvPr>
            <p:ph sz="quarter" idx="14"/>
          </p:nvPr>
        </p:nvSpPr>
        <p:spPr/>
        <p:txBody>
          <a:bodyPr>
            <a:normAutofit/>
          </a:bodyPr>
          <a:lstStyle/>
          <a:p>
            <a:r>
              <a:rPr lang="en-US" sz="3200" dirty="0" smtClean="0"/>
              <a:t>Pessimistic:  blame setbacks on </a:t>
            </a:r>
            <a:r>
              <a:rPr lang="en-US" sz="3200" dirty="0" smtClean="0"/>
              <a:t>pervasive permanent shortcomings</a:t>
            </a:r>
            <a:endParaRPr lang="en-US" sz="3200" dirty="0"/>
          </a:p>
        </p:txBody>
      </p:sp>
    </p:spTree>
    <p:extLst>
      <p:ext uri="{BB962C8B-B14F-4D97-AF65-F5344CB8AC3E}">
        <p14:creationId xmlns:p14="http://schemas.microsoft.com/office/powerpoint/2010/main" val="1229695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smtClean="0"/>
              <a:t>Life inflicts the same setbacks to optimists and pessimists</a:t>
            </a:r>
            <a:endParaRPr lang="en-US" dirty="0"/>
          </a:p>
        </p:txBody>
      </p:sp>
      <p:sp>
        <p:nvSpPr>
          <p:cNvPr id="5" name="Subtitle 4"/>
          <p:cNvSpPr>
            <a:spLocks noGrp="1"/>
          </p:cNvSpPr>
          <p:nvPr>
            <p:ph sz="quarter" idx="13"/>
          </p:nvPr>
        </p:nvSpPr>
        <p:spPr/>
        <p:txBody>
          <a:bodyPr>
            <a:noAutofit/>
          </a:bodyPr>
          <a:lstStyle/>
          <a:p>
            <a:r>
              <a:rPr lang="en-US" sz="3600" dirty="0" smtClean="0"/>
              <a:t>But optimists weather adversity better and bounce back</a:t>
            </a:r>
            <a:endParaRPr lang="en-US" sz="3600" dirty="0"/>
          </a:p>
        </p:txBody>
      </p:sp>
    </p:spTree>
    <p:extLst>
      <p:ext uri="{BB962C8B-B14F-4D97-AF65-F5344CB8AC3E}">
        <p14:creationId xmlns:p14="http://schemas.microsoft.com/office/powerpoint/2010/main" val="153573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Pessimists get and stay depressed when adversity strikes.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99995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Optimism and Pessimism are innate or learned early</a:t>
            </a:r>
            <a:endParaRPr lang="en-US" dirty="0"/>
          </a:p>
        </p:txBody>
      </p:sp>
      <p:sp>
        <p:nvSpPr>
          <p:cNvPr id="5" name="Text Placeholder 4"/>
          <p:cNvSpPr>
            <a:spLocks noGrp="1"/>
          </p:cNvSpPr>
          <p:nvPr>
            <p:ph sz="quarter" idx="13"/>
          </p:nvPr>
        </p:nvSpPr>
        <p:spPr/>
        <p:txBody>
          <a:bodyPr>
            <a:noAutofit/>
          </a:bodyPr>
          <a:lstStyle/>
          <a:p>
            <a:r>
              <a:rPr lang="en-US" sz="4000" dirty="0" smtClean="0"/>
              <a:t>“A word in the heart”</a:t>
            </a:r>
          </a:p>
          <a:p>
            <a:r>
              <a:rPr lang="en-US" sz="4000" dirty="0" smtClean="0"/>
              <a:t> But can be altered!</a:t>
            </a:r>
            <a:endParaRPr lang="en-US" sz="4000" dirty="0"/>
          </a:p>
        </p:txBody>
      </p:sp>
    </p:spTree>
    <p:extLst>
      <p:ext uri="{BB962C8B-B14F-4D97-AF65-F5344CB8AC3E}">
        <p14:creationId xmlns:p14="http://schemas.microsoft.com/office/powerpoint/2010/main" val="40437162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How to change</a:t>
            </a:r>
            <a:endParaRPr lang="en-US" sz="7200"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233798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800" dirty="0" smtClean="0"/>
              <a:t>Identify your own style</a:t>
            </a:r>
            <a:endParaRPr lang="en-US" sz="4800"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195840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Identify ABC</a:t>
            </a:r>
            <a:endParaRPr lang="en-US" sz="5400" dirty="0"/>
          </a:p>
        </p:txBody>
      </p:sp>
      <p:sp>
        <p:nvSpPr>
          <p:cNvPr id="3" name="Content Placeholder 2"/>
          <p:cNvSpPr>
            <a:spLocks noGrp="1"/>
          </p:cNvSpPr>
          <p:nvPr>
            <p:ph sz="quarter" idx="13"/>
          </p:nvPr>
        </p:nvSpPr>
        <p:spPr/>
        <p:txBody>
          <a:bodyPr>
            <a:normAutofit/>
          </a:bodyPr>
          <a:lstStyle/>
          <a:p>
            <a:r>
              <a:rPr lang="en-US" sz="4400" b="1" dirty="0" smtClean="0"/>
              <a:t>A</a:t>
            </a:r>
            <a:r>
              <a:rPr lang="en-US" sz="4400" dirty="0" smtClean="0"/>
              <a:t>dversity</a:t>
            </a:r>
          </a:p>
          <a:p>
            <a:r>
              <a:rPr lang="en-US" sz="4400" b="1" dirty="0" smtClean="0"/>
              <a:t>B</a:t>
            </a:r>
            <a:r>
              <a:rPr lang="en-US" sz="4400" dirty="0" smtClean="0"/>
              <a:t>elief</a:t>
            </a:r>
          </a:p>
          <a:p>
            <a:r>
              <a:rPr lang="en-US" sz="4400" b="1" dirty="0" smtClean="0"/>
              <a:t>C</a:t>
            </a:r>
            <a:r>
              <a:rPr lang="en-US" sz="4400" dirty="0" smtClean="0"/>
              <a:t>onsequences</a:t>
            </a:r>
            <a:endParaRPr lang="en-US" sz="4400" dirty="0"/>
          </a:p>
        </p:txBody>
      </p:sp>
    </p:spTree>
    <p:extLst>
      <p:ext uri="{BB962C8B-B14F-4D97-AF65-F5344CB8AC3E}">
        <p14:creationId xmlns:p14="http://schemas.microsoft.com/office/powerpoint/2010/main" val="928400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Releasing Negativity and Embracing Optimism</a:t>
            </a:r>
            <a:endParaRPr lang="en-US" dirty="0"/>
          </a:p>
        </p:txBody>
      </p:sp>
      <p:sp>
        <p:nvSpPr>
          <p:cNvPr id="3" name="Subtitle 2"/>
          <p:cNvSpPr>
            <a:spLocks noGrp="1"/>
          </p:cNvSpPr>
          <p:nvPr>
            <p:ph type="subTitle" idx="1"/>
          </p:nvPr>
        </p:nvSpPr>
        <p:spPr/>
        <p:txBody>
          <a:bodyPr/>
          <a:lstStyle/>
          <a:p>
            <a:r>
              <a:rPr lang="en-US" dirty="0" smtClean="0"/>
              <a:t>Parker Principle #10</a:t>
            </a:r>
            <a:endParaRPr lang="en-US" dirty="0"/>
          </a:p>
        </p:txBody>
      </p:sp>
    </p:spTree>
    <p:extLst>
      <p:ext uri="{BB962C8B-B14F-4D97-AF65-F5344CB8AC3E}">
        <p14:creationId xmlns:p14="http://schemas.microsoft.com/office/powerpoint/2010/main" val="30309035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Strategies</a:t>
            </a:r>
            <a:endParaRPr lang="en-US" sz="5400" dirty="0"/>
          </a:p>
        </p:txBody>
      </p:sp>
      <p:sp>
        <p:nvSpPr>
          <p:cNvPr id="3" name="Content Placeholder 2"/>
          <p:cNvSpPr>
            <a:spLocks noGrp="1"/>
          </p:cNvSpPr>
          <p:nvPr>
            <p:ph sz="quarter" idx="13"/>
          </p:nvPr>
        </p:nvSpPr>
        <p:spPr/>
        <p:txBody>
          <a:bodyPr>
            <a:noAutofit/>
          </a:bodyPr>
          <a:lstStyle/>
          <a:p>
            <a:r>
              <a:rPr lang="en-US" b="1" dirty="0" smtClean="0"/>
              <a:t>D</a:t>
            </a:r>
            <a:r>
              <a:rPr lang="en-US" dirty="0" smtClean="0"/>
              <a:t>ispute (most effective in the long run)</a:t>
            </a:r>
          </a:p>
          <a:p>
            <a:r>
              <a:rPr lang="en-US" b="1" dirty="0" smtClean="0"/>
              <a:t>D</a:t>
            </a:r>
            <a:r>
              <a:rPr lang="en-US" dirty="0" smtClean="0"/>
              <a:t>istract</a:t>
            </a:r>
          </a:p>
          <a:p>
            <a:pPr lvl="1"/>
            <a:r>
              <a:rPr lang="en-US" sz="2000" dirty="0" smtClean="0"/>
              <a:t>Tell self to STOP</a:t>
            </a:r>
          </a:p>
          <a:p>
            <a:pPr lvl="1"/>
            <a:r>
              <a:rPr lang="en-US" sz="2000" dirty="0" smtClean="0"/>
              <a:t>Focus on something else instead</a:t>
            </a:r>
          </a:p>
          <a:p>
            <a:pPr lvl="1"/>
            <a:r>
              <a:rPr lang="en-US" sz="2000" dirty="0" smtClean="0"/>
              <a:t>Set a time to think the ruminative thought later</a:t>
            </a:r>
          </a:p>
          <a:p>
            <a:r>
              <a:rPr lang="en-US" b="1" dirty="0" smtClean="0"/>
              <a:t>E</a:t>
            </a:r>
            <a:r>
              <a:rPr lang="en-US" dirty="0" smtClean="0"/>
              <a:t>nergize</a:t>
            </a:r>
          </a:p>
          <a:p>
            <a:pPr lvl="1"/>
            <a:r>
              <a:rPr lang="en-US" sz="2000" dirty="0" smtClean="0"/>
              <a:t>New feelings</a:t>
            </a:r>
          </a:p>
          <a:p>
            <a:pPr lvl="1"/>
            <a:r>
              <a:rPr lang="en-US" sz="2000" dirty="0" smtClean="0"/>
              <a:t>Productive actions</a:t>
            </a:r>
            <a:endParaRPr lang="en-US" sz="2000" dirty="0"/>
          </a:p>
        </p:txBody>
      </p:sp>
    </p:spTree>
    <p:extLst>
      <p:ext uri="{BB962C8B-B14F-4D97-AF65-F5344CB8AC3E}">
        <p14:creationId xmlns:p14="http://schemas.microsoft.com/office/powerpoint/2010/main" val="1970309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thoughts are not facts</a:t>
            </a:r>
            <a:endParaRPr lang="en-US" dirty="0"/>
          </a:p>
        </p:txBody>
      </p:sp>
      <p:sp>
        <p:nvSpPr>
          <p:cNvPr id="3" name="Text Placeholder 2"/>
          <p:cNvSpPr>
            <a:spLocks noGrp="1"/>
          </p:cNvSpPr>
          <p:nvPr>
            <p:ph type="body" idx="1"/>
          </p:nvPr>
        </p:nvSpPr>
        <p:spPr/>
        <p:txBody>
          <a:bodyPr/>
          <a:lstStyle/>
          <a:p>
            <a:r>
              <a:rPr lang="en-US" dirty="0" smtClean="0"/>
              <a:t>Your beliefs are not facts</a:t>
            </a:r>
            <a:endParaRPr lang="en-US" dirty="0"/>
          </a:p>
        </p:txBody>
      </p:sp>
    </p:spTree>
    <p:extLst>
      <p:ext uri="{BB962C8B-B14F-4D97-AF65-F5344CB8AC3E}">
        <p14:creationId xmlns:p14="http://schemas.microsoft.com/office/powerpoint/2010/main" val="1282580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argue with yourself </a:t>
            </a:r>
            <a:endParaRPr lang="en-US" b="1" dirty="0"/>
          </a:p>
        </p:txBody>
      </p:sp>
      <p:sp>
        <p:nvSpPr>
          <p:cNvPr id="3" name="Content Placeholder 2"/>
          <p:cNvSpPr>
            <a:spLocks noGrp="1"/>
          </p:cNvSpPr>
          <p:nvPr>
            <p:ph sz="quarter" idx="13"/>
          </p:nvPr>
        </p:nvSpPr>
        <p:spPr/>
        <p:txBody>
          <a:bodyPr>
            <a:normAutofit fontScale="85000" lnSpcReduction="20000"/>
          </a:bodyPr>
          <a:lstStyle/>
          <a:p>
            <a:pPr marL="0" indent="0">
              <a:buNone/>
            </a:pPr>
            <a:r>
              <a:rPr lang="en-US" sz="2800" b="1" dirty="0" smtClean="0"/>
              <a:t>Look at the evidence—is my statement accurate?</a:t>
            </a:r>
          </a:p>
          <a:p>
            <a:pPr marL="0" indent="0">
              <a:buNone/>
            </a:pPr>
            <a:endParaRPr lang="en-US" sz="2800" b="1" dirty="0"/>
          </a:p>
          <a:p>
            <a:pPr marL="0" indent="0">
              <a:buNone/>
            </a:pPr>
            <a:r>
              <a:rPr lang="en-US" sz="2800" b="1" dirty="0" smtClean="0"/>
              <a:t>What are alternative explanations?</a:t>
            </a:r>
          </a:p>
          <a:p>
            <a:pPr marL="0" indent="0">
              <a:buNone/>
            </a:pPr>
            <a:endParaRPr lang="en-US" sz="2800" b="1" dirty="0"/>
          </a:p>
          <a:p>
            <a:pPr marL="0" indent="0">
              <a:buNone/>
            </a:pPr>
            <a:r>
              <a:rPr lang="en-US" sz="2800" b="1" dirty="0" smtClean="0"/>
              <a:t>What are the implications?</a:t>
            </a:r>
          </a:p>
          <a:p>
            <a:pPr marL="0" indent="0">
              <a:buNone/>
            </a:pPr>
            <a:endParaRPr lang="en-US" sz="2800" b="1" dirty="0"/>
          </a:p>
          <a:p>
            <a:pPr marL="0" indent="0">
              <a:buNone/>
            </a:pPr>
            <a:r>
              <a:rPr lang="en-US" sz="2800" b="1" dirty="0" smtClean="0"/>
              <a:t>Is the belief useful?  </a:t>
            </a:r>
            <a:endParaRPr lang="en-US" sz="2800" b="1" dirty="0"/>
          </a:p>
        </p:txBody>
      </p:sp>
    </p:spTree>
    <p:extLst>
      <p:ext uri="{BB962C8B-B14F-4D97-AF65-F5344CB8AC3E}">
        <p14:creationId xmlns:p14="http://schemas.microsoft.com/office/powerpoint/2010/main" val="852613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sz="quarter" idx="13"/>
          </p:nvPr>
        </p:nvSpPr>
        <p:spPr/>
        <p:txBody>
          <a:bodyPr/>
          <a:lstStyle/>
          <a:p>
            <a:r>
              <a:rPr lang="en-US" dirty="0" smtClean="0"/>
              <a:t>Shift blame to Temporary (less permanent) factors</a:t>
            </a:r>
          </a:p>
          <a:p>
            <a:r>
              <a:rPr lang="en-US" dirty="0" smtClean="0"/>
              <a:t>Find more specific (less pervasive) areas of blame</a:t>
            </a:r>
          </a:p>
          <a:p>
            <a:endParaRPr lang="en-US" dirty="0"/>
          </a:p>
          <a:p>
            <a:r>
              <a:rPr lang="en-US" dirty="0" smtClean="0"/>
              <a:t>“I got upset and froze when I couldn’t answer the first two questions”</a:t>
            </a:r>
          </a:p>
          <a:p>
            <a:r>
              <a:rPr lang="en-US" dirty="0" smtClean="0"/>
              <a:t>“I have not learned good ways to talk about chiropractic” </a:t>
            </a:r>
          </a:p>
          <a:p>
            <a:r>
              <a:rPr lang="en-US" dirty="0" smtClean="0"/>
              <a:t>“I didn’t have time to look at the directions”</a:t>
            </a:r>
          </a:p>
          <a:p>
            <a:endParaRPr lang="en-US" dirty="0"/>
          </a:p>
        </p:txBody>
      </p:sp>
    </p:spTree>
    <p:extLst>
      <p:ext uri="{BB962C8B-B14F-4D97-AF65-F5344CB8AC3E}">
        <p14:creationId xmlns:p14="http://schemas.microsoft.com/office/powerpoint/2010/main" val="2908664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Try this over the next week</a:t>
            </a:r>
            <a:endParaRPr lang="en-US" sz="4400" dirty="0"/>
          </a:p>
        </p:txBody>
      </p:sp>
      <p:sp>
        <p:nvSpPr>
          <p:cNvPr id="3" name="Content Placeholder 2"/>
          <p:cNvSpPr>
            <a:spLocks noGrp="1"/>
          </p:cNvSpPr>
          <p:nvPr>
            <p:ph sz="quarter" idx="13"/>
          </p:nvPr>
        </p:nvSpPr>
        <p:spPr/>
        <p:txBody>
          <a:bodyPr>
            <a:normAutofit/>
          </a:bodyPr>
          <a:lstStyle/>
          <a:p>
            <a:r>
              <a:rPr lang="en-US" sz="4800" dirty="0" smtClean="0"/>
              <a:t>ABC</a:t>
            </a:r>
          </a:p>
          <a:p>
            <a:r>
              <a:rPr lang="en-US" sz="4800" dirty="0" smtClean="0"/>
              <a:t>Then Ds and E</a:t>
            </a:r>
            <a:endParaRPr lang="en-US" sz="4800" dirty="0"/>
          </a:p>
        </p:txBody>
      </p:sp>
    </p:spTree>
    <p:extLst>
      <p:ext uri="{BB962C8B-B14F-4D97-AF65-F5344CB8AC3E}">
        <p14:creationId xmlns:p14="http://schemas.microsoft.com/office/powerpoint/2010/main" val="10670307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300163"/>
            <a:ext cx="6518275" cy="2509837"/>
          </a:xfrm>
        </p:spPr>
        <p:txBody>
          <a:bodyPr>
            <a:normAutofit fontScale="90000"/>
          </a:bodyPr>
          <a:lstStyle/>
          <a:p>
            <a:r>
              <a:rPr lang="en-US" sz="5300" dirty="0" smtClean="0"/>
              <a:t>Learned Optimism is not about unjustifiable positivity about the world--but </a:t>
            </a:r>
            <a:br>
              <a:rPr lang="en-US" sz="5300" dirty="0" smtClean="0"/>
            </a:br>
            <a:r>
              <a:rPr lang="en-US" sz="5300" dirty="0" smtClean="0"/>
              <a:t>through power of “non-negative” thinking</a:t>
            </a:r>
            <a:r>
              <a:rPr lang="en-US" dirty="0" smtClean="0"/>
              <a:t>. </a:t>
            </a:r>
            <a:endParaRPr lang="en-US" dirty="0"/>
          </a:p>
        </p:txBody>
      </p:sp>
    </p:spTree>
    <p:extLst>
      <p:ext uri="{BB962C8B-B14F-4D97-AF65-F5344CB8AC3E}">
        <p14:creationId xmlns:p14="http://schemas.microsoft.com/office/powerpoint/2010/main" val="21255871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5693866"/>
          </a:xfrm>
          <a:prstGeom prst="rect">
            <a:avLst/>
          </a:prstGeom>
        </p:spPr>
        <p:txBody>
          <a:bodyPr wrap="square">
            <a:spAutoFit/>
          </a:bodyPr>
          <a:lstStyle/>
          <a:p>
            <a:r>
              <a:rPr lang="en-US" sz="2800" dirty="0"/>
              <a:t>Whether or not we have hope depends on the two dimensions of Permanence and Pervasiveness taken together. Finding permanent and universal causes of good events along with temporary and specific causes for misfortune is the art of hope finding permanent and universal causes for misfortune and temporary and specific causes of good events is the practice of despair.</a:t>
            </a:r>
          </a:p>
          <a:p>
            <a:endParaRPr lang="en-US" sz="2800" dirty="0"/>
          </a:p>
          <a:p>
            <a:r>
              <a:rPr lang="en-US" sz="2800" dirty="0"/>
              <a:t>If your score is 10 to 16, you are extraordinarily hopeful; 6 to 9, moderately hopeful; from 1 to 5, average, from minus 5 to 0, moderately hopeless; and below minus 5, severely hopeless</a:t>
            </a:r>
            <a:r>
              <a:rPr lang="en-US" dirty="0"/>
              <a:t>.</a:t>
            </a:r>
          </a:p>
        </p:txBody>
      </p:sp>
    </p:spTree>
    <p:extLst>
      <p:ext uri="{BB962C8B-B14F-4D97-AF65-F5344CB8AC3E}">
        <p14:creationId xmlns:p14="http://schemas.microsoft.com/office/powerpoint/2010/main" val="1650768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further information	</a:t>
            </a:r>
            <a:endParaRPr lang="en-US" dirty="0"/>
          </a:p>
        </p:txBody>
      </p:sp>
      <p:sp>
        <p:nvSpPr>
          <p:cNvPr id="3" name="Content Placeholder 2"/>
          <p:cNvSpPr>
            <a:spLocks noGrp="1"/>
          </p:cNvSpPr>
          <p:nvPr>
            <p:ph sz="quarter" idx="13"/>
          </p:nvPr>
        </p:nvSpPr>
        <p:spPr/>
        <p:txBody>
          <a:bodyPr/>
          <a:lstStyle/>
          <a:p>
            <a:r>
              <a:rPr lang="en-US" u="sng" dirty="0" smtClean="0"/>
              <a:t>Feeling Good the New Mood Therapy: the clinically proven drug-free treatment for depression.</a:t>
            </a:r>
            <a:r>
              <a:rPr lang="en-US" dirty="0" smtClean="0"/>
              <a:t>by David Burns, 1980. </a:t>
            </a:r>
          </a:p>
          <a:p>
            <a:r>
              <a:rPr lang="en-US" u="sng" dirty="0" smtClean="0"/>
              <a:t>Learned Optimism:  How to change your mind and your life</a:t>
            </a:r>
            <a:r>
              <a:rPr lang="en-US" dirty="0" smtClean="0"/>
              <a:t>. By Martin Seligman, 1990.</a:t>
            </a:r>
          </a:p>
          <a:p>
            <a:r>
              <a:rPr lang="en-US" u="sng" dirty="0" smtClean="0"/>
              <a:t>The Optimistic Child:  a proven program to safeguard children against depression and build lifelong resilience</a:t>
            </a:r>
            <a:r>
              <a:rPr lang="en-US" dirty="0" smtClean="0"/>
              <a:t>. By </a:t>
            </a:r>
            <a:r>
              <a:rPr lang="en-US" smtClean="0"/>
              <a:t>Martin Seligman, 1995. </a:t>
            </a:r>
            <a:endParaRPr lang="en-US" u="sng" dirty="0"/>
          </a:p>
        </p:txBody>
      </p:sp>
    </p:spTree>
    <p:extLst>
      <p:ext uri="{BB962C8B-B14F-4D97-AF65-F5344CB8AC3E}">
        <p14:creationId xmlns:p14="http://schemas.microsoft.com/office/powerpoint/2010/main" val="1680441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Text Placeholder 2"/>
          <p:cNvSpPr>
            <a:spLocks noGrp="1"/>
          </p:cNvSpPr>
          <p:nvPr>
            <p:ph type="body" idx="1"/>
          </p:nvPr>
        </p:nvSpPr>
        <p:spPr/>
        <p:txBody>
          <a:bodyPr>
            <a:noAutofit/>
          </a:bodyPr>
          <a:lstStyle/>
          <a:p>
            <a:r>
              <a:rPr lang="en-US" sz="3600" dirty="0" smtClean="0"/>
              <a:t>Optimism</a:t>
            </a:r>
            <a:endParaRPr lang="en-US" sz="3600" dirty="0"/>
          </a:p>
        </p:txBody>
      </p:sp>
      <p:sp>
        <p:nvSpPr>
          <p:cNvPr id="4" name="Content Placeholder 3"/>
          <p:cNvSpPr>
            <a:spLocks noGrp="1"/>
          </p:cNvSpPr>
          <p:nvPr>
            <p:ph sz="quarter" idx="13"/>
          </p:nvPr>
        </p:nvSpPr>
        <p:spPr/>
        <p:txBody>
          <a:bodyPr>
            <a:normAutofit/>
          </a:bodyPr>
          <a:lstStyle/>
          <a:p>
            <a:r>
              <a:rPr lang="en-US" sz="3600" dirty="0" smtClean="0"/>
              <a:t>General tendency to expect good outcomes</a:t>
            </a:r>
            <a:endParaRPr lang="en-US" sz="3600" dirty="0"/>
          </a:p>
        </p:txBody>
      </p:sp>
      <p:sp>
        <p:nvSpPr>
          <p:cNvPr id="5" name="Text Placeholder 4"/>
          <p:cNvSpPr>
            <a:spLocks noGrp="1"/>
          </p:cNvSpPr>
          <p:nvPr>
            <p:ph type="body" sz="quarter" idx="3"/>
          </p:nvPr>
        </p:nvSpPr>
        <p:spPr/>
        <p:txBody>
          <a:bodyPr>
            <a:noAutofit/>
          </a:bodyPr>
          <a:lstStyle/>
          <a:p>
            <a:r>
              <a:rPr lang="en-US" sz="3600" dirty="0" smtClean="0"/>
              <a:t>Pessimism</a:t>
            </a:r>
            <a:endParaRPr lang="en-US" sz="3600" dirty="0"/>
          </a:p>
        </p:txBody>
      </p:sp>
      <p:sp>
        <p:nvSpPr>
          <p:cNvPr id="6" name="Content Placeholder 5"/>
          <p:cNvSpPr>
            <a:spLocks noGrp="1"/>
          </p:cNvSpPr>
          <p:nvPr>
            <p:ph sz="quarter" idx="14"/>
          </p:nvPr>
        </p:nvSpPr>
        <p:spPr/>
        <p:txBody>
          <a:bodyPr>
            <a:normAutofit fontScale="85000" lnSpcReduction="10000"/>
          </a:bodyPr>
          <a:lstStyle/>
          <a:p>
            <a:r>
              <a:rPr lang="en-US" sz="3600" dirty="0" smtClean="0"/>
              <a:t>Belief that things will go wrong and wishes are unlikely to be fulfilled</a:t>
            </a:r>
            <a:endParaRPr lang="en-US" sz="3600" dirty="0"/>
          </a:p>
        </p:txBody>
      </p:sp>
    </p:spTree>
    <p:extLst>
      <p:ext uri="{BB962C8B-B14F-4D97-AF65-F5344CB8AC3E}">
        <p14:creationId xmlns:p14="http://schemas.microsoft.com/office/powerpoint/2010/main" val="2470272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Continuum</a:t>
            </a:r>
            <a:endParaRPr lang="en-US" dirty="0"/>
          </a:p>
        </p:txBody>
      </p:sp>
      <p:sp>
        <p:nvSpPr>
          <p:cNvPr id="10" name="Content Placeholder 9"/>
          <p:cNvSpPr>
            <a:spLocks noGrp="1"/>
          </p:cNvSpPr>
          <p:nvPr>
            <p:ph sz="quarter" idx="13"/>
          </p:nvPr>
        </p:nvSpPr>
        <p:spPr/>
        <p:txBody>
          <a:bodyPr>
            <a:normAutofit/>
          </a:bodyPr>
          <a:lstStyle/>
          <a:p>
            <a:r>
              <a:rPr lang="en-US" sz="3600" dirty="0" smtClean="0"/>
              <a:t>Most people are somewhere on the continuum of pure optimism and pure pessimism but demonstrate stable tendencies in one direction or the other. </a:t>
            </a:r>
          </a:p>
          <a:p>
            <a:endParaRPr lang="en-US" sz="3600" dirty="0"/>
          </a:p>
          <a:p>
            <a:pPr marL="0" indent="0">
              <a:buNone/>
            </a:pPr>
            <a:endParaRPr lang="en-US" dirty="0"/>
          </a:p>
        </p:txBody>
      </p:sp>
    </p:spTree>
    <p:extLst>
      <p:ext uri="{BB962C8B-B14F-4D97-AF65-F5344CB8AC3E}">
        <p14:creationId xmlns:p14="http://schemas.microsoft.com/office/powerpoint/2010/main" val="4054349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Optimism is beneficial to health</a:t>
            </a:r>
            <a:br>
              <a:rPr lang="en-US" dirty="0" smtClean="0"/>
            </a:br>
            <a:r>
              <a:rPr lang="en-US" dirty="0" smtClean="0"/>
              <a:t>Optimists tend to </a:t>
            </a:r>
            <a:endParaRPr lang="en-US" dirty="0"/>
          </a:p>
        </p:txBody>
      </p:sp>
      <p:sp>
        <p:nvSpPr>
          <p:cNvPr id="3" name="Content Placeholder 2"/>
          <p:cNvSpPr>
            <a:spLocks noGrp="1"/>
          </p:cNvSpPr>
          <p:nvPr>
            <p:ph sz="quarter" idx="13"/>
          </p:nvPr>
        </p:nvSpPr>
        <p:spPr>
          <a:xfrm>
            <a:off x="685330" y="1981201"/>
            <a:ext cx="7772870" cy="3810000"/>
          </a:xfrm>
        </p:spPr>
        <p:txBody>
          <a:bodyPr>
            <a:noAutofit/>
          </a:bodyPr>
          <a:lstStyle/>
          <a:p>
            <a:r>
              <a:rPr lang="en-US" sz="1800" dirty="0" smtClean="0"/>
              <a:t>Have better immune functioning</a:t>
            </a:r>
          </a:p>
          <a:p>
            <a:r>
              <a:rPr lang="en-US" sz="1800" dirty="0" smtClean="0"/>
              <a:t>Live longer if without serious illness</a:t>
            </a:r>
          </a:p>
          <a:p>
            <a:r>
              <a:rPr lang="en-US" sz="1800" dirty="0" smtClean="0"/>
              <a:t>Deal more effectively with diagnosis of breast cancer</a:t>
            </a:r>
          </a:p>
          <a:p>
            <a:r>
              <a:rPr lang="en-US" sz="1800" dirty="0" smtClean="0"/>
              <a:t>Deal more effectively with death or onset of illness of family</a:t>
            </a:r>
          </a:p>
          <a:p>
            <a:r>
              <a:rPr lang="en-US" sz="1800" dirty="0" smtClean="0"/>
              <a:t>Do not give up at first sign of setback</a:t>
            </a:r>
          </a:p>
          <a:p>
            <a:r>
              <a:rPr lang="en-US" sz="1800" dirty="0" smtClean="0"/>
              <a:t>Not as physiologically aroused by stress (lower autonomic and HPA activation in face of chronic difficulties)</a:t>
            </a:r>
            <a:endParaRPr lang="en-US" sz="1800" dirty="0"/>
          </a:p>
          <a:p>
            <a:r>
              <a:rPr lang="en-US" sz="1800" dirty="0" smtClean="0"/>
              <a:t>(Do </a:t>
            </a:r>
            <a:r>
              <a:rPr lang="en-US" sz="1800" dirty="0" smtClean="0"/>
              <a:t>not live longer with cancer </a:t>
            </a:r>
            <a:r>
              <a:rPr lang="en-US" sz="1800" dirty="0" smtClean="0"/>
              <a:t>however)</a:t>
            </a:r>
            <a:endParaRPr lang="en-US" sz="1800" dirty="0" smtClean="0"/>
          </a:p>
          <a:p>
            <a:endParaRPr lang="en-US" sz="1800" dirty="0"/>
          </a:p>
          <a:p>
            <a:r>
              <a:rPr lang="en-US" sz="1800" b="1" dirty="0" smtClean="0"/>
              <a:t>Optimists deal with stress in more adaptive ways—look at ways to overcome difficulties</a:t>
            </a:r>
            <a:endParaRPr lang="en-US" sz="1800" b="1" dirty="0"/>
          </a:p>
        </p:txBody>
      </p:sp>
    </p:spTree>
    <p:extLst>
      <p:ext uri="{BB962C8B-B14F-4D97-AF65-F5344CB8AC3E}">
        <p14:creationId xmlns:p14="http://schemas.microsoft.com/office/powerpoint/2010/main" val="1929914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Those very optimistic tend to learn only from info that reinforces their rose-colored view of the world</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Due to “faulty” function of frontal Lobes</a:t>
            </a:r>
          </a:p>
          <a:p>
            <a:r>
              <a:rPr lang="en-US" dirty="0" smtClean="0"/>
              <a:t>May be less likely to take precautionary action</a:t>
            </a:r>
          </a:p>
          <a:p>
            <a:r>
              <a:rPr lang="en-US" dirty="0" smtClean="0"/>
              <a:t>Don’t alter optimistic predictions when presented with conflicting information</a:t>
            </a:r>
          </a:p>
          <a:p>
            <a:r>
              <a:rPr lang="en-US" dirty="0" smtClean="0"/>
              <a:t>We pick and choose the information we listen to.</a:t>
            </a:r>
          </a:p>
          <a:p>
            <a:endParaRPr lang="en-US" dirty="0" smtClean="0">
              <a:latin typeface="Agency FB" panose="020B0503020202020204" pitchFamily="34" charset="0"/>
            </a:endParaRPr>
          </a:p>
          <a:p>
            <a:r>
              <a:rPr lang="en-US" dirty="0" err="1" smtClean="0">
                <a:latin typeface="Agency FB" panose="020B0503020202020204" pitchFamily="34" charset="0"/>
              </a:rPr>
              <a:t>Tali</a:t>
            </a:r>
            <a:r>
              <a:rPr lang="en-US" dirty="0" smtClean="0">
                <a:latin typeface="Agency FB" panose="020B0503020202020204" pitchFamily="34" charset="0"/>
              </a:rPr>
              <a:t> </a:t>
            </a:r>
            <a:r>
              <a:rPr lang="en-US" dirty="0" err="1" smtClean="0">
                <a:latin typeface="Agency FB" panose="020B0503020202020204" pitchFamily="34" charset="0"/>
              </a:rPr>
              <a:t>Sharot</a:t>
            </a:r>
            <a:r>
              <a:rPr lang="en-US" dirty="0" smtClean="0">
                <a:latin typeface="Agency FB" panose="020B0503020202020204" pitchFamily="34" charset="0"/>
              </a:rPr>
              <a:t>, Christoph </a:t>
            </a:r>
            <a:r>
              <a:rPr lang="en-US" dirty="0" err="1" smtClean="0">
                <a:latin typeface="Agency FB" panose="020B0503020202020204" pitchFamily="34" charset="0"/>
              </a:rPr>
              <a:t>Korn</a:t>
            </a:r>
            <a:r>
              <a:rPr lang="en-US" dirty="0" smtClean="0">
                <a:latin typeface="Agency FB" panose="020B0503020202020204" pitchFamily="34" charset="0"/>
              </a:rPr>
              <a:t> &amp; Raymond Dolan, “How unrealistic Optimism is maintained in the face of reality”, </a:t>
            </a:r>
            <a:r>
              <a:rPr lang="fr-FR" dirty="0">
                <a:latin typeface="Agency FB" panose="020B0503020202020204" pitchFamily="34" charset="0"/>
              </a:rPr>
              <a:t>Nature Neuroscience, </a:t>
            </a:r>
            <a:r>
              <a:rPr lang="fr-FR" dirty="0" err="1">
                <a:latin typeface="Agency FB" panose="020B0503020202020204" pitchFamily="34" charset="0"/>
              </a:rPr>
              <a:t>October</a:t>
            </a:r>
            <a:r>
              <a:rPr lang="fr-FR" dirty="0">
                <a:latin typeface="Agency FB" panose="020B0503020202020204" pitchFamily="34" charset="0"/>
              </a:rPr>
              <a:t> 9, 2011, </a:t>
            </a:r>
            <a:r>
              <a:rPr lang="en-US" dirty="0" smtClean="0">
                <a:latin typeface="Agency FB" panose="020B0503020202020204" pitchFamily="34" charset="0"/>
              </a:rPr>
              <a:t>, </a:t>
            </a:r>
            <a:endParaRPr lang="en-US" dirty="0">
              <a:latin typeface="Agency FB" panose="020B0503020202020204" pitchFamily="34" charset="0"/>
            </a:endParaRPr>
          </a:p>
        </p:txBody>
      </p:sp>
    </p:spTree>
    <p:extLst>
      <p:ext uri="{BB962C8B-B14F-4D97-AF65-F5344CB8AC3E}">
        <p14:creationId xmlns:p14="http://schemas.microsoft.com/office/powerpoint/2010/main" val="678116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Pessimism</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Associated with untimely death</a:t>
            </a:r>
          </a:p>
          <a:p>
            <a:r>
              <a:rPr lang="en-US" dirty="0" smtClean="0"/>
              <a:t>More likely to engage in self-destructive behavior</a:t>
            </a:r>
          </a:p>
          <a:p>
            <a:pPr lvl="1"/>
            <a:r>
              <a:rPr lang="en-US" dirty="0" smtClean="0"/>
              <a:t>Excessive drinking</a:t>
            </a:r>
          </a:p>
          <a:p>
            <a:pPr lvl="1"/>
            <a:r>
              <a:rPr lang="en-US" dirty="0" smtClean="0"/>
              <a:t>Smoking</a:t>
            </a:r>
          </a:p>
          <a:p>
            <a:pPr lvl="1"/>
            <a:r>
              <a:rPr lang="en-US" dirty="0" smtClean="0"/>
              <a:t>Fail to wear seat belts</a:t>
            </a:r>
          </a:p>
          <a:p>
            <a:pPr lvl="1"/>
            <a:r>
              <a:rPr lang="en-US" smtClean="0"/>
              <a:t>Drive too </a:t>
            </a:r>
            <a:r>
              <a:rPr lang="en-US" dirty="0" smtClean="0"/>
              <a:t>fast</a:t>
            </a:r>
          </a:p>
          <a:p>
            <a:pPr lvl="1"/>
            <a:r>
              <a:rPr lang="en-US" dirty="0" smtClean="0"/>
              <a:t>Refuse  or noncompliant with treatment for illness</a:t>
            </a:r>
          </a:p>
          <a:p>
            <a:pPr lvl="1"/>
            <a:endParaRPr lang="en-US" dirty="0" smtClean="0"/>
          </a:p>
          <a:p>
            <a:pPr lvl="1"/>
            <a:r>
              <a:rPr lang="en-US" dirty="0" smtClean="0"/>
              <a:t>More likely to die in accidents or as a result of violence</a:t>
            </a:r>
            <a:endParaRPr lang="en-US" dirty="0"/>
          </a:p>
        </p:txBody>
      </p:sp>
    </p:spTree>
    <p:extLst>
      <p:ext uri="{BB962C8B-B14F-4D97-AF65-F5344CB8AC3E}">
        <p14:creationId xmlns:p14="http://schemas.microsoft.com/office/powerpoint/2010/main" val="1075130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of Pessimism</a:t>
            </a:r>
            <a:endParaRPr lang="en-US" dirty="0"/>
          </a:p>
        </p:txBody>
      </p:sp>
      <p:sp>
        <p:nvSpPr>
          <p:cNvPr id="3" name="Content Placeholder 2"/>
          <p:cNvSpPr>
            <a:spLocks noGrp="1"/>
          </p:cNvSpPr>
          <p:nvPr>
            <p:ph sz="quarter" idx="13"/>
          </p:nvPr>
        </p:nvSpPr>
        <p:spPr/>
        <p:txBody>
          <a:bodyPr>
            <a:normAutofit/>
          </a:bodyPr>
          <a:lstStyle/>
          <a:p>
            <a:r>
              <a:rPr lang="en-US" sz="2800" dirty="0" smtClean="0"/>
              <a:t>Depressed easily</a:t>
            </a:r>
          </a:p>
          <a:p>
            <a:r>
              <a:rPr lang="en-US" sz="2800" dirty="0" smtClean="0"/>
              <a:t>Lower achievement (for talent level)</a:t>
            </a:r>
          </a:p>
          <a:p>
            <a:r>
              <a:rPr lang="en-US" sz="2800" dirty="0" smtClean="0"/>
              <a:t>Worse physical health—lower immune function</a:t>
            </a:r>
            <a:endParaRPr lang="en-US" sz="2800" dirty="0"/>
          </a:p>
        </p:txBody>
      </p:sp>
    </p:spTree>
    <p:extLst>
      <p:ext uri="{BB962C8B-B14F-4D97-AF65-F5344CB8AC3E}">
        <p14:creationId xmlns:p14="http://schemas.microsoft.com/office/powerpoint/2010/main" val="3514399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things go wrong</a:t>
            </a:r>
            <a:endParaRPr lang="en-US" dirty="0"/>
          </a:p>
        </p:txBody>
      </p:sp>
      <p:sp>
        <p:nvSpPr>
          <p:cNvPr id="3" name="Content Placeholder 2"/>
          <p:cNvSpPr>
            <a:spLocks noGrp="1"/>
          </p:cNvSpPr>
          <p:nvPr>
            <p:ph sz="quarter" idx="13"/>
          </p:nvPr>
        </p:nvSpPr>
        <p:spPr/>
        <p:txBody>
          <a:bodyPr>
            <a:normAutofit/>
          </a:bodyPr>
          <a:lstStyle/>
          <a:p>
            <a:r>
              <a:rPr lang="en-US" sz="3600" dirty="0" smtClean="0"/>
              <a:t>What explanation do you give yourself?</a:t>
            </a:r>
            <a:endParaRPr lang="en-US" sz="3600" dirty="0"/>
          </a:p>
        </p:txBody>
      </p:sp>
    </p:spTree>
    <p:extLst>
      <p:ext uri="{BB962C8B-B14F-4D97-AF65-F5344CB8AC3E}">
        <p14:creationId xmlns:p14="http://schemas.microsoft.com/office/powerpoint/2010/main" val="12859150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TC101790490[[fn=Decatur]]</Template>
  <TotalTime>479</TotalTime>
  <Words>756</Words>
  <Application>Microsoft Office PowerPoint</Application>
  <PresentationFormat>On-screen Show (4:3)</PresentationFormat>
  <Paragraphs>112</Paragraphs>
  <Slides>27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27</vt:i4>
      </vt:variant>
    </vt:vector>
  </HeadingPairs>
  <TitlesOfParts>
    <vt:vector size="36" baseType="lpstr">
      <vt:lpstr>Agency FB</vt:lpstr>
      <vt:lpstr>Arial</vt:lpstr>
      <vt:lpstr>Bodoni MT Condensed</vt:lpstr>
      <vt:lpstr>Courier New</vt:lpstr>
      <vt:lpstr>Franklin Gothic Book</vt:lpstr>
      <vt:lpstr>Tw Cen MT</vt:lpstr>
      <vt:lpstr>Wingdings</vt:lpstr>
      <vt:lpstr>1_Decatur</vt:lpstr>
      <vt:lpstr>Droplet</vt:lpstr>
      <vt:lpstr>Take Optimism Test </vt:lpstr>
      <vt:lpstr>Releasing Negativity and Embracing Optimism</vt:lpstr>
      <vt:lpstr>Definitions</vt:lpstr>
      <vt:lpstr>Continuum</vt:lpstr>
      <vt:lpstr>Optimism is beneficial to health Optimists tend to </vt:lpstr>
      <vt:lpstr>Those very optimistic tend to learn only from info that reinforces their rose-colored view of the world</vt:lpstr>
      <vt:lpstr>Pessimism</vt:lpstr>
      <vt:lpstr>Costs of Pessimism</vt:lpstr>
      <vt:lpstr>When things go wrong</vt:lpstr>
      <vt:lpstr>Reframing</vt:lpstr>
      <vt:lpstr>Explanation of Attributions</vt:lpstr>
      <vt:lpstr>Explanation style</vt:lpstr>
      <vt:lpstr>Explanatory Style After Bad Event</vt:lpstr>
      <vt:lpstr>Life inflicts the same setbacks to optimists and pessimists</vt:lpstr>
      <vt:lpstr>Pessimists get and stay depressed when adversity strikes.</vt:lpstr>
      <vt:lpstr>Optimism and Pessimism are innate or learned early</vt:lpstr>
      <vt:lpstr>How to change</vt:lpstr>
      <vt:lpstr>Identify your own style</vt:lpstr>
      <vt:lpstr>Identify ABC</vt:lpstr>
      <vt:lpstr>Strategies</vt:lpstr>
      <vt:lpstr>Your thoughts are not facts</vt:lpstr>
      <vt:lpstr>How to argue with yourself </vt:lpstr>
      <vt:lpstr>Goal</vt:lpstr>
      <vt:lpstr>Try this over the next week</vt:lpstr>
      <vt:lpstr>Learned Optimism is not about unjustifiable positivity about the world--but  through power of “non-negative” thinking. </vt:lpstr>
      <vt:lpstr>PowerPoint Presentation</vt:lpstr>
      <vt:lpstr>For further information </vt:lpstr>
    </vt:vector>
  </TitlesOfParts>
  <Company>Parker College of Chiropractic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Releasing Negativity and Embracing Optimism</dc:title>
  <dc:creator>Jacquelyn Elbel</dc:creator>
  <cp:lastModifiedBy>Jacquelyn Elbel</cp:lastModifiedBy>
  <cp:revision>26</cp:revision>
  <cp:lastPrinted>2016-10-11T15:25:58Z</cp:lastPrinted>
  <dcterms:created xsi:type="dcterms:W3CDTF">2013-06-11T18:17:44Z</dcterms:created>
  <dcterms:modified xsi:type="dcterms:W3CDTF">2016-10-11T15:41:39Z</dcterms:modified>
</cp:coreProperties>
</file>